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4630400" cy="8229600"/>
  <p:notesSz cx="8229600" cy="14630400"/>
  <p:embeddedFontLst>
    <p:embeddedFont>
      <p:font typeface="Kanit"/>
      <p:regular r:id="rId35"/>
    </p:embeddedFont>
    <p:embeddedFont>
      <p:font typeface="Kanit"/>
      <p:regular r:id="rId36"/>
    </p:embeddedFont>
    <p:embeddedFont>
      <p:font typeface="Kanit"/>
      <p:regular r:id="rId37"/>
    </p:embeddedFont>
    <p:embeddedFont>
      <p:font typeface="Kanit"/>
      <p:regular r:id="rId38"/>
    </p:embeddedFont>
    <p:embeddedFont>
      <p:font typeface="Martel Sans Light"/>
      <p:regular r:id="rId39"/>
    </p:embeddedFont>
    <p:embeddedFont>
      <p:font typeface="Martel Sans Light"/>
      <p:regular r:id="rId4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 Id="rId35" Type="http://schemas.openxmlformats.org/officeDocument/2006/relationships/font" Target="fonts/font1.fntdata"/><Relationship Id="rId36" Type="http://schemas.openxmlformats.org/officeDocument/2006/relationships/font" Target="fonts/font2.fntdata"/><Relationship Id="rId37" Type="http://schemas.openxmlformats.org/officeDocument/2006/relationships/font" Target="fonts/font3.fntdata"/><Relationship Id="rId38" Type="http://schemas.openxmlformats.org/officeDocument/2006/relationships/font" Target="fonts/font4.fntdata"/><Relationship Id="rId39" Type="http://schemas.openxmlformats.org/officeDocument/2006/relationships/font" Target="fonts/font5.fntdata"/><Relationship Id="rId4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localhost:8888/notebooks/Untitled%20Folder%2FSagility%2FDebraj_Sagility.ipynb#Insights-into-Chronic-Conditions:" TargetMode="External"/><Relationship Id="rId1" Type="http://schemas.openxmlformats.org/officeDocument/2006/relationships/image" Target="../media/image-14-1.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hyperlink" Target="http://localhost:8888/notebooks/Untitled%20Folder/Sagility/Debraj_Sagility.ipynb?#%E2%9C%85-Conclusion" TargetMode="External"/><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713673"/>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Fraud Detection in Healthcare Insurance Claims</a:t>
            </a:r>
            <a:endParaRPr lang="en-US" sz="4400" dirty="0"/>
          </a:p>
        </p:txBody>
      </p:sp>
      <p:sp>
        <p:nvSpPr>
          <p:cNvPr id="4" name="Text 1"/>
          <p:cNvSpPr/>
          <p:nvPr/>
        </p:nvSpPr>
        <p:spPr>
          <a:xfrm>
            <a:off x="6324124" y="4480679"/>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Predicting Potentially Fraudulent Providers</a:t>
            </a:r>
            <a:endParaRPr lang="en-US" sz="1850" dirty="0"/>
          </a:p>
        </p:txBody>
      </p:sp>
      <p:sp>
        <p:nvSpPr>
          <p:cNvPr id="5" name="Text 2"/>
          <p:cNvSpPr/>
          <p:nvPr/>
        </p:nvSpPr>
        <p:spPr>
          <a:xfrm>
            <a:off x="6324124" y="5132903"/>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Presented by Your Name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2091095"/>
            <a:ext cx="6185535" cy="4047292"/>
          </a:xfrm>
          <a:prstGeom prst="rect">
            <a:avLst/>
          </a:prstGeom>
        </p:spPr>
      </p:pic>
      <p:sp>
        <p:nvSpPr>
          <p:cNvPr id="3" name="Text 0"/>
          <p:cNvSpPr/>
          <p:nvPr/>
        </p:nvSpPr>
        <p:spPr>
          <a:xfrm>
            <a:off x="7614761" y="1447919"/>
            <a:ext cx="6185535"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Across all chronic conditions:</a:t>
            </a:r>
            <a:endParaRPr lang="en-US" sz="4400" dirty="0"/>
          </a:p>
        </p:txBody>
      </p:sp>
      <p:sp>
        <p:nvSpPr>
          <p:cNvPr id="4" name="Text 1"/>
          <p:cNvSpPr/>
          <p:nvPr/>
        </p:nvSpPr>
        <p:spPr>
          <a:xfrm>
            <a:off x="7614761" y="3095268"/>
            <a:ext cx="6185535" cy="766048"/>
          </a:xfrm>
          <a:prstGeom prst="rect">
            <a:avLst/>
          </a:prstGeom>
          <a:noFill/>
          <a:ln/>
        </p:spPr>
        <p:txBody>
          <a:bodyPr wrap="squar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Non-fraudulent claims consistently outnumber fraudulent ones.</a:t>
            </a:r>
            <a:endParaRPr lang="en-US" sz="1850" dirty="0"/>
          </a:p>
        </p:txBody>
      </p:sp>
      <p:sp>
        <p:nvSpPr>
          <p:cNvPr id="5" name="Text 2"/>
          <p:cNvSpPr/>
          <p:nvPr/>
        </p:nvSpPr>
        <p:spPr>
          <a:xfrm>
            <a:off x="7614761" y="4076700"/>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Conditions like </a:t>
            </a:r>
            <a:pPr algn="l" indent="0" marL="0">
              <a:lnSpc>
                <a:spcPts val="3000"/>
              </a:lnSpc>
              <a:buNone/>
            </a:pPr>
            <a:r>
              <a:rPr lang="en-US" sz="1850" b="1" i="1" dirty="0">
                <a:solidFill>
                  <a:srgbClr val="D9E1FF"/>
                </a:solidFill>
                <a:latin typeface="Martel Sans Light" pitchFamily="34" charset="0"/>
                <a:ea typeface="Martel Sans Light" pitchFamily="34" charset="-122"/>
                <a:cs typeface="Martel Sans Light" pitchFamily="34" charset="-120"/>
              </a:rPr>
              <a:t>Cancer, Osteoporosis, and Ischemic Heart Disease</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 have high legitimate claim volumes with lower fraud.</a:t>
            </a:r>
            <a:endParaRPr lang="en-US" sz="1850" dirty="0"/>
          </a:p>
        </p:txBody>
      </p:sp>
      <p:sp>
        <p:nvSpPr>
          <p:cNvPr id="6" name="Text 3"/>
          <p:cNvSpPr/>
          <p:nvPr/>
        </p:nvSpPr>
        <p:spPr>
          <a:xfrm>
            <a:off x="7614761" y="5441156"/>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Conditions such as </a:t>
            </a:r>
            <a:pPr algn="l" indent="0" marL="0">
              <a:lnSpc>
                <a:spcPts val="3000"/>
              </a:lnSpc>
              <a:buNone/>
            </a:pPr>
            <a:r>
              <a:rPr lang="en-US" sz="1850" b="1" i="1" dirty="0">
                <a:solidFill>
                  <a:srgbClr val="D9E1FF"/>
                </a:solidFill>
                <a:latin typeface="Martel Sans Light" pitchFamily="34" charset="0"/>
                <a:ea typeface="Martel Sans Light" pitchFamily="34" charset="-122"/>
                <a:cs typeface="Martel Sans Light" pitchFamily="34" charset="-120"/>
              </a:rPr>
              <a:t>Kidney Disease and Depression</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 show higher fraudulent activity compared to others.</a:t>
            </a:r>
            <a:endParaRPr lang="en-US" sz="1850" dirty="0"/>
          </a:p>
        </p:txBody>
      </p:sp>
      <p:sp>
        <p:nvSpPr>
          <p:cNvPr id="7" name="Text 4"/>
          <p:cNvSpPr/>
          <p:nvPr/>
        </p:nvSpPr>
        <p:spPr>
          <a:xfrm>
            <a:off x="7614761" y="6422588"/>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2172891"/>
            <a:ext cx="6185535" cy="3883700"/>
          </a:xfrm>
          <a:prstGeom prst="rect">
            <a:avLst/>
          </a:prstGeom>
        </p:spPr>
      </p:pic>
      <p:sp>
        <p:nvSpPr>
          <p:cNvPr id="3" name="Text 0"/>
          <p:cNvSpPr/>
          <p:nvPr/>
        </p:nvSpPr>
        <p:spPr>
          <a:xfrm>
            <a:off x="7614761" y="918686"/>
            <a:ext cx="2816185" cy="35956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Kanit" pitchFamily="34" charset="0"/>
                <a:ea typeface="Kanit" pitchFamily="34" charset="-122"/>
                <a:cs typeface="Kanit" pitchFamily="34" charset="-120"/>
              </a:rPr>
              <a:t>🔍</a:t>
            </a:r>
            <a:pPr algn="l" indent="0" marL="0">
              <a:lnSpc>
                <a:spcPts val="2750"/>
              </a:lnSpc>
              <a:buNone/>
            </a:pPr>
            <a:r>
              <a:rPr lang="en-US" sz="2200" b="1" dirty="0">
                <a:solidFill>
                  <a:srgbClr val="FFFFFF"/>
                </a:solidFill>
                <a:latin typeface="Kanit" pitchFamily="34" charset="0"/>
                <a:ea typeface="Kanit" pitchFamily="34" charset="-122"/>
                <a:cs typeface="Kanit" pitchFamily="34" charset="-120"/>
              </a:rPr>
              <a:t> Observations:</a:t>
            </a:r>
            <a:endParaRPr lang="en-US" sz="2200" dirty="0"/>
          </a:p>
        </p:txBody>
      </p:sp>
      <p:sp>
        <p:nvSpPr>
          <p:cNvPr id="4" name="Text 1"/>
          <p:cNvSpPr/>
          <p:nvPr/>
        </p:nvSpPr>
        <p:spPr>
          <a:xfrm>
            <a:off x="7614761" y="1517571"/>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The plot shows the distribution of </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ClaimCount</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for providers, split by the PotentialFraud label.</a:t>
            </a:r>
            <a:endParaRPr lang="en-US" sz="1850" dirty="0"/>
          </a:p>
        </p:txBody>
      </p:sp>
      <p:sp>
        <p:nvSpPr>
          <p:cNvPr id="5" name="Text 2"/>
          <p:cNvSpPr/>
          <p:nvPr/>
        </p:nvSpPr>
        <p:spPr>
          <a:xfrm>
            <a:off x="7614761" y="2367320"/>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Fraudulent providers (Yes) generally have a </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higher number of claims</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6" name="Text 3"/>
          <p:cNvSpPr/>
          <p:nvPr/>
        </p:nvSpPr>
        <p:spPr>
          <a:xfrm>
            <a:off x="7614761" y="3217069"/>
            <a:ext cx="6185535" cy="1149072"/>
          </a:xfrm>
          <a:prstGeom prst="rect">
            <a:avLst/>
          </a:prstGeom>
          <a:noFill/>
          <a:ln/>
        </p:spPr>
        <p:txBody>
          <a:bodyPr wrap="squar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Several extreme outliers are visible in the fraudulent group, with claim counts reaching over </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8000</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which is unusually high.</a:t>
            </a:r>
            <a:endParaRPr lang="en-US" sz="1850" dirty="0"/>
          </a:p>
        </p:txBody>
      </p:sp>
      <p:sp>
        <p:nvSpPr>
          <p:cNvPr id="7" name="Text 4"/>
          <p:cNvSpPr/>
          <p:nvPr/>
        </p:nvSpPr>
        <p:spPr>
          <a:xfrm>
            <a:off x="7614761" y="4605457"/>
            <a:ext cx="2816185" cy="35956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Kanit" pitchFamily="34" charset="0"/>
                <a:ea typeface="Kanit" pitchFamily="34" charset="-122"/>
                <a:cs typeface="Kanit" pitchFamily="34" charset="-120"/>
              </a:rPr>
              <a:t>📌</a:t>
            </a:r>
            <a:pPr algn="l" indent="0" marL="0">
              <a:lnSpc>
                <a:spcPts val="2750"/>
              </a:lnSpc>
              <a:buNone/>
            </a:pPr>
            <a:r>
              <a:rPr lang="en-US" sz="2200" b="1" dirty="0">
                <a:solidFill>
                  <a:srgbClr val="FFFFFF"/>
                </a:solidFill>
                <a:latin typeface="Kanit" pitchFamily="34" charset="0"/>
                <a:ea typeface="Kanit" pitchFamily="34" charset="-122"/>
                <a:cs typeface="Kanit" pitchFamily="34" charset="-120"/>
              </a:rPr>
              <a:t> Insight:</a:t>
            </a:r>
            <a:endParaRPr lang="en-US" sz="2200" dirty="0"/>
          </a:p>
        </p:txBody>
      </p:sp>
      <p:sp>
        <p:nvSpPr>
          <p:cNvPr id="8" name="Text 5"/>
          <p:cNvSpPr/>
          <p:nvPr/>
        </p:nvSpPr>
        <p:spPr>
          <a:xfrm>
            <a:off x="7614761" y="5204341"/>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High claim counts may be indicative of fraudulent behavior. The visualization highlights that providers flagged as fraud are often associated with </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significantly higher volume of claims</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9" name="Text 6"/>
          <p:cNvSpPr/>
          <p:nvPr/>
        </p:nvSpPr>
        <p:spPr>
          <a:xfrm>
            <a:off x="7614761" y="6951821"/>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32341" y="2295287"/>
            <a:ext cx="6462474" cy="3640098"/>
          </a:xfrm>
          <a:prstGeom prst="rect">
            <a:avLst/>
          </a:prstGeom>
        </p:spPr>
      </p:pic>
      <p:sp>
        <p:nvSpPr>
          <p:cNvPr id="3" name="Text 0"/>
          <p:cNvSpPr/>
          <p:nvPr/>
        </p:nvSpPr>
        <p:spPr>
          <a:xfrm>
            <a:off x="7543205" y="677347"/>
            <a:ext cx="6462474" cy="2656284"/>
          </a:xfrm>
          <a:prstGeom prst="rect">
            <a:avLst/>
          </a:prstGeom>
          <a:noFill/>
          <a:ln/>
        </p:spPr>
        <p:txBody>
          <a:bodyPr wrap="square" lIns="0" tIns="0" rIns="0" bIns="0" rtlCol="0" anchor="t"/>
          <a:lstStyle/>
          <a:p>
            <a:pPr algn="l" indent="0" marL="0">
              <a:lnSpc>
                <a:spcPts val="4150"/>
              </a:lnSpc>
              <a:buNone/>
            </a:pPr>
            <a:r>
              <a:rPr lang="en-US" sz="3300" dirty="0">
                <a:solidFill>
                  <a:srgbClr val="FFFFFF"/>
                </a:solidFill>
                <a:latin typeface="Kanit" pitchFamily="34" charset="0"/>
                <a:ea typeface="Kanit" pitchFamily="34" charset="-122"/>
                <a:cs typeface="Kanit" pitchFamily="34" charset="-120"/>
              </a:rPr>
              <a:t>This box plot shows how the average amount reimbursed per provider differs between fraudulent and non-fraudulent providers.</a:t>
            </a:r>
            <a:endParaRPr lang="en-US" sz="3300" dirty="0"/>
          </a:p>
        </p:txBody>
      </p:sp>
      <p:sp>
        <p:nvSpPr>
          <p:cNvPr id="4" name="Text 1"/>
          <p:cNvSpPr/>
          <p:nvPr/>
        </p:nvSpPr>
        <p:spPr>
          <a:xfrm>
            <a:off x="7543205" y="3514249"/>
            <a:ext cx="6462474" cy="577929"/>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Fraudulent providers ("Yes") have higher average reimbursements compared to non-fraudulent ones.</a:t>
            </a:r>
            <a:endParaRPr lang="en-US" sz="1400" dirty="0"/>
          </a:p>
        </p:txBody>
      </p:sp>
      <p:sp>
        <p:nvSpPr>
          <p:cNvPr id="5" name="Text 2"/>
          <p:cNvSpPr/>
          <p:nvPr/>
        </p:nvSpPr>
        <p:spPr>
          <a:xfrm>
            <a:off x="7543205" y="4254698"/>
            <a:ext cx="6462474" cy="577929"/>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The distribution of reimbursements for fraud cases is more spread out, with some extremely high values (visible due to the use of log scale).</a:t>
            </a:r>
            <a:endParaRPr lang="en-US" sz="1400" dirty="0"/>
          </a:p>
        </p:txBody>
      </p:sp>
      <p:sp>
        <p:nvSpPr>
          <p:cNvPr id="6" name="Text 3"/>
          <p:cNvSpPr/>
          <p:nvPr/>
        </p:nvSpPr>
        <p:spPr>
          <a:xfrm>
            <a:off x="7543205" y="4995148"/>
            <a:ext cx="6462474" cy="577929"/>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Martel Sans Light" pitchFamily="34" charset="0"/>
                <a:ea typeface="Martel Sans Light" pitchFamily="34" charset="-122"/>
                <a:cs typeface="Martel Sans Light" pitchFamily="34" charset="-120"/>
              </a:rPr>
              <a:t>Logarithmic scale is used on the y-axis to handle the wide range of values and highlight variations effectively.</a:t>
            </a:r>
            <a:endParaRPr lang="en-US" sz="1400" dirty="0"/>
          </a:p>
        </p:txBody>
      </p:sp>
      <p:sp>
        <p:nvSpPr>
          <p:cNvPr id="7" name="Text 4"/>
          <p:cNvSpPr/>
          <p:nvPr/>
        </p:nvSpPr>
        <p:spPr>
          <a:xfrm>
            <a:off x="7543205" y="5753695"/>
            <a:ext cx="2550557" cy="318730"/>
          </a:xfrm>
          <a:prstGeom prst="rect">
            <a:avLst/>
          </a:prstGeom>
          <a:noFill/>
          <a:ln/>
        </p:spPr>
        <p:txBody>
          <a:bodyPr wrap="none" lIns="0" tIns="0" rIns="0" bIns="0" rtlCol="0" anchor="t"/>
          <a:lstStyle/>
          <a:p>
            <a:pPr algn="l" indent="0" marL="0">
              <a:lnSpc>
                <a:spcPts val="2500"/>
              </a:lnSpc>
              <a:buNone/>
            </a:pPr>
            <a:r>
              <a:rPr lang="en-US" sz="2000" dirty="0">
                <a:solidFill>
                  <a:srgbClr val="000000"/>
                </a:solidFill>
                <a:latin typeface="Kanit" pitchFamily="34" charset="0"/>
                <a:ea typeface="Kanit" pitchFamily="34" charset="-122"/>
                <a:cs typeface="Kanit" pitchFamily="34" charset="-120"/>
              </a:rPr>
              <a:t>🔍</a:t>
            </a:r>
            <a:pPr algn="l" indent="0" marL="0">
              <a:lnSpc>
                <a:spcPts val="2500"/>
              </a:lnSpc>
              <a:buNone/>
            </a:pPr>
            <a:r>
              <a:rPr lang="en-US" sz="2000" b="1" dirty="0">
                <a:solidFill>
                  <a:srgbClr val="FFFFFF"/>
                </a:solidFill>
                <a:latin typeface="Kanit" pitchFamily="34" charset="0"/>
                <a:ea typeface="Kanit" pitchFamily="34" charset="-122"/>
                <a:cs typeface="Kanit" pitchFamily="34" charset="-120"/>
              </a:rPr>
              <a:t> Insight:</a:t>
            </a:r>
            <a:endParaRPr lang="en-US" sz="2000" dirty="0"/>
          </a:p>
        </p:txBody>
      </p:sp>
      <p:sp>
        <p:nvSpPr>
          <p:cNvPr id="8" name="Text 5"/>
          <p:cNvSpPr/>
          <p:nvPr/>
        </p:nvSpPr>
        <p:spPr>
          <a:xfrm>
            <a:off x="7543205" y="6253043"/>
            <a:ext cx="6462474" cy="866894"/>
          </a:xfrm>
          <a:prstGeom prst="rect">
            <a:avLst/>
          </a:prstGeom>
          <a:noFill/>
          <a:ln/>
        </p:spPr>
        <p:txBody>
          <a:bodyPr wrap="square" lIns="0" tIns="0" rIns="0" bIns="0" rtlCol="0" anchor="t"/>
          <a:lstStyle/>
          <a:p>
            <a:pPr algn="l" indent="0" marL="0">
              <a:lnSpc>
                <a:spcPts val="2250"/>
              </a:lnSpc>
              <a:buNone/>
            </a:pPr>
            <a:r>
              <a:rPr lang="en-US" sz="1400" i="1" dirty="0">
                <a:solidFill>
                  <a:srgbClr val="D9E1FF"/>
                </a:solidFill>
                <a:latin typeface="Martel Sans Light" pitchFamily="34" charset="0"/>
                <a:ea typeface="Martel Sans Light" pitchFamily="34" charset="-122"/>
                <a:cs typeface="Martel Sans Light" pitchFamily="34" charset="-120"/>
              </a:rPr>
              <a:t>Higher average reimbursements may be another red flag for potential fraud. Providers with unusually large claim amounts should be investigated more closely.</a:t>
            </a:r>
            <a:endParaRPr lang="en-US" sz="1400" dirty="0"/>
          </a:p>
        </p:txBody>
      </p:sp>
      <p:sp>
        <p:nvSpPr>
          <p:cNvPr id="9" name="Text 6"/>
          <p:cNvSpPr/>
          <p:nvPr/>
        </p:nvSpPr>
        <p:spPr>
          <a:xfrm>
            <a:off x="7543205" y="7282458"/>
            <a:ext cx="6462474" cy="288965"/>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11518" y="1646039"/>
            <a:ext cx="6355675" cy="4937522"/>
          </a:xfrm>
          <a:prstGeom prst="rect">
            <a:avLst/>
          </a:prstGeom>
        </p:spPr>
      </p:pic>
      <p:sp>
        <p:nvSpPr>
          <p:cNvPr id="3" name="Text 0"/>
          <p:cNvSpPr/>
          <p:nvPr/>
        </p:nvSpPr>
        <p:spPr>
          <a:xfrm>
            <a:off x="7570827" y="768906"/>
            <a:ext cx="4783455" cy="597932"/>
          </a:xfrm>
          <a:prstGeom prst="rect">
            <a:avLst/>
          </a:prstGeom>
          <a:noFill/>
          <a:ln/>
        </p:spPr>
        <p:txBody>
          <a:bodyPr wrap="none" lIns="0" tIns="0" rIns="0" bIns="0" rtlCol="0" anchor="t"/>
          <a:lstStyle/>
          <a:p>
            <a:pPr algn="l" indent="0" marL="0">
              <a:lnSpc>
                <a:spcPts val="4700"/>
              </a:lnSpc>
              <a:buNone/>
            </a:pPr>
            <a:endParaRPr lang="en-US" sz="3750" dirty="0"/>
          </a:p>
        </p:txBody>
      </p:sp>
      <p:sp>
        <p:nvSpPr>
          <p:cNvPr id="4" name="Text 1"/>
          <p:cNvSpPr/>
          <p:nvPr/>
        </p:nvSpPr>
        <p:spPr>
          <a:xfrm>
            <a:off x="7570827" y="1570077"/>
            <a:ext cx="2870121" cy="358735"/>
          </a:xfrm>
          <a:prstGeom prst="rect">
            <a:avLst/>
          </a:prstGeom>
          <a:noFill/>
          <a:ln/>
        </p:spPr>
        <p:txBody>
          <a:bodyPr wrap="none" lIns="0" tIns="0" rIns="0" bIns="0" rtlCol="0" anchor="t"/>
          <a:lstStyle/>
          <a:p>
            <a:pPr algn="l" indent="0" marL="0">
              <a:lnSpc>
                <a:spcPts val="2800"/>
              </a:lnSpc>
              <a:buNone/>
            </a:pPr>
            <a:r>
              <a:rPr lang="en-US" sz="2250" dirty="0">
                <a:solidFill>
                  <a:srgbClr val="000000"/>
                </a:solidFill>
                <a:latin typeface="Kanit" pitchFamily="34" charset="0"/>
                <a:ea typeface="Kanit" pitchFamily="34" charset="-122"/>
                <a:cs typeface="Kanit" pitchFamily="34" charset="-120"/>
              </a:rPr>
              <a:t>🔍</a:t>
            </a:r>
            <a:pPr algn="l" indent="0" marL="0">
              <a:lnSpc>
                <a:spcPts val="2800"/>
              </a:lnSpc>
              <a:buNone/>
            </a:pPr>
            <a:r>
              <a:rPr lang="en-US" sz="2250" b="1" dirty="0">
                <a:solidFill>
                  <a:srgbClr val="FFFFFF"/>
                </a:solidFill>
                <a:latin typeface="Kanit" pitchFamily="34" charset="0"/>
                <a:ea typeface="Kanit" pitchFamily="34" charset="-122"/>
                <a:cs typeface="Kanit" pitchFamily="34" charset="-120"/>
              </a:rPr>
              <a:t> Plot Description:</a:t>
            </a:r>
            <a:endParaRPr lang="en-US" sz="2250" dirty="0"/>
          </a:p>
        </p:txBody>
      </p:sp>
      <p:sp>
        <p:nvSpPr>
          <p:cNvPr id="5" name="Text 2"/>
          <p:cNvSpPr/>
          <p:nvPr/>
        </p:nvSpPr>
        <p:spPr>
          <a:xfrm>
            <a:off x="7570827" y="2132052"/>
            <a:ext cx="6355675" cy="650558"/>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The bar plot displays the number of claims categorized as </a:t>
            </a:r>
            <a:pPr algn="l" indent="0" marL="0">
              <a:lnSpc>
                <a:spcPts val="2550"/>
              </a:lnSpc>
              <a:buNone/>
            </a:pPr>
            <a:r>
              <a:rPr lang="en-US" sz="1600" b="1" dirty="0">
                <a:solidFill>
                  <a:srgbClr val="D9E1FF"/>
                </a:solidFill>
                <a:latin typeface="Martel Sans Light" pitchFamily="34" charset="0"/>
                <a:ea typeface="Martel Sans Light" pitchFamily="34" charset="-122"/>
                <a:cs typeface="Martel Sans Light" pitchFamily="34" charset="-120"/>
              </a:rPr>
              <a:t>fraudulent (Yes)</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versus </a:t>
            </a:r>
            <a:pPr algn="l" indent="0" marL="0">
              <a:lnSpc>
                <a:spcPts val="2550"/>
              </a:lnSpc>
              <a:buNone/>
            </a:pPr>
            <a:r>
              <a:rPr lang="en-US" sz="1600" b="1" dirty="0">
                <a:solidFill>
                  <a:srgbClr val="D9E1FF"/>
                </a:solidFill>
                <a:latin typeface="Martel Sans Light" pitchFamily="34" charset="0"/>
                <a:ea typeface="Martel Sans Light" pitchFamily="34" charset="-122"/>
                <a:cs typeface="Martel Sans Light" pitchFamily="34" charset="-120"/>
              </a:rPr>
              <a:t>non-fraudulent (No).</a:t>
            </a:r>
            <a:endParaRPr lang="en-US" sz="1600" dirty="0"/>
          </a:p>
        </p:txBody>
      </p:sp>
      <p:sp>
        <p:nvSpPr>
          <p:cNvPr id="6" name="Shape 3"/>
          <p:cNvSpPr/>
          <p:nvPr/>
        </p:nvSpPr>
        <p:spPr>
          <a:xfrm>
            <a:off x="7570827" y="3011210"/>
            <a:ext cx="6355675" cy="1768316"/>
          </a:xfrm>
          <a:prstGeom prst="roundRect">
            <a:avLst>
              <a:gd name="adj" fmla="val 1725"/>
            </a:avLst>
          </a:prstGeom>
          <a:noFill/>
          <a:ln w="7620">
            <a:solidFill>
              <a:srgbClr val="FFFFFF">
                <a:alpha val="24000"/>
              </a:srgbClr>
            </a:solidFill>
            <a:prstDash val="solid"/>
          </a:ln>
        </p:spPr>
      </p:sp>
      <p:sp>
        <p:nvSpPr>
          <p:cNvPr id="7" name="Shape 4"/>
          <p:cNvSpPr/>
          <p:nvPr/>
        </p:nvSpPr>
        <p:spPr>
          <a:xfrm>
            <a:off x="7578447" y="3018830"/>
            <a:ext cx="6339721" cy="584359"/>
          </a:xfrm>
          <a:prstGeom prst="rect">
            <a:avLst/>
          </a:prstGeom>
          <a:solidFill>
            <a:srgbClr val="FFFFFF">
              <a:alpha val="4000"/>
            </a:srgbClr>
          </a:solidFill>
          <a:ln/>
        </p:spPr>
      </p:sp>
      <p:sp>
        <p:nvSpPr>
          <p:cNvPr id="8" name="Text 5"/>
          <p:cNvSpPr/>
          <p:nvPr/>
        </p:nvSpPr>
        <p:spPr>
          <a:xfrm>
            <a:off x="7782401" y="3148370"/>
            <a:ext cx="1702713" cy="325279"/>
          </a:xfrm>
          <a:prstGeom prst="rect">
            <a:avLst/>
          </a:prstGeom>
          <a:noFill/>
          <a:ln/>
        </p:spPr>
        <p:txBody>
          <a:bodyPr wrap="none" lIns="0" tIns="0" rIns="0" bIns="0" rtlCol="0" anchor="t"/>
          <a:lstStyle/>
          <a:p>
            <a:pPr algn="l" indent="0" marL="0">
              <a:lnSpc>
                <a:spcPts val="2550"/>
              </a:lnSpc>
              <a:buNone/>
            </a:pPr>
            <a:r>
              <a:rPr lang="en-US" sz="1600" b="1" dirty="0">
                <a:solidFill>
                  <a:srgbClr val="D9E1FF"/>
                </a:solidFill>
                <a:latin typeface="Martel Sans Light" pitchFamily="34" charset="0"/>
                <a:ea typeface="Martel Sans Light" pitchFamily="34" charset="-122"/>
                <a:cs typeface="Martel Sans Light" pitchFamily="34" charset="-120"/>
              </a:rPr>
              <a:t>Label</a:t>
            </a:r>
            <a:endParaRPr lang="en-US" sz="1600" dirty="0"/>
          </a:p>
        </p:txBody>
      </p:sp>
      <p:sp>
        <p:nvSpPr>
          <p:cNvPr id="9" name="Text 6"/>
          <p:cNvSpPr/>
          <p:nvPr/>
        </p:nvSpPr>
        <p:spPr>
          <a:xfrm>
            <a:off x="9899213" y="3148370"/>
            <a:ext cx="1698903" cy="325279"/>
          </a:xfrm>
          <a:prstGeom prst="rect">
            <a:avLst/>
          </a:prstGeom>
          <a:noFill/>
          <a:ln/>
        </p:spPr>
        <p:txBody>
          <a:bodyPr wrap="none" lIns="0" tIns="0" rIns="0" bIns="0" rtlCol="0" anchor="t"/>
          <a:lstStyle/>
          <a:p>
            <a:pPr algn="l" indent="0" marL="0">
              <a:lnSpc>
                <a:spcPts val="2550"/>
              </a:lnSpc>
              <a:buNone/>
            </a:pPr>
            <a:r>
              <a:rPr lang="en-US" sz="1600" b="1" dirty="0">
                <a:solidFill>
                  <a:srgbClr val="D9E1FF"/>
                </a:solidFill>
                <a:latin typeface="Martel Sans Light" pitchFamily="34" charset="0"/>
                <a:ea typeface="Martel Sans Light" pitchFamily="34" charset="-122"/>
                <a:cs typeface="Martel Sans Light" pitchFamily="34" charset="-120"/>
              </a:rPr>
              <a:t>Count</a:t>
            </a:r>
            <a:endParaRPr lang="en-US" sz="1600" dirty="0"/>
          </a:p>
        </p:txBody>
      </p:sp>
      <p:sp>
        <p:nvSpPr>
          <p:cNvPr id="10" name="Text 7"/>
          <p:cNvSpPr/>
          <p:nvPr/>
        </p:nvSpPr>
        <p:spPr>
          <a:xfrm>
            <a:off x="12012216" y="3148370"/>
            <a:ext cx="1702713" cy="325279"/>
          </a:xfrm>
          <a:prstGeom prst="rect">
            <a:avLst/>
          </a:prstGeom>
          <a:noFill/>
          <a:ln/>
        </p:spPr>
        <p:txBody>
          <a:bodyPr wrap="none" lIns="0" tIns="0" rIns="0" bIns="0" rtlCol="0" anchor="t"/>
          <a:lstStyle/>
          <a:p>
            <a:pPr algn="l" indent="0" marL="0">
              <a:lnSpc>
                <a:spcPts val="2550"/>
              </a:lnSpc>
              <a:buNone/>
            </a:pPr>
            <a:r>
              <a:rPr lang="en-US" sz="1600" b="1" dirty="0">
                <a:solidFill>
                  <a:srgbClr val="D9E1FF"/>
                </a:solidFill>
                <a:latin typeface="Martel Sans Light" pitchFamily="34" charset="0"/>
                <a:ea typeface="Martel Sans Light" pitchFamily="34" charset="-122"/>
                <a:cs typeface="Martel Sans Light" pitchFamily="34" charset="-120"/>
              </a:rPr>
              <a:t>Percentage</a:t>
            </a:r>
            <a:endParaRPr lang="en-US" sz="1600" dirty="0"/>
          </a:p>
        </p:txBody>
      </p:sp>
      <p:sp>
        <p:nvSpPr>
          <p:cNvPr id="11" name="Shape 8"/>
          <p:cNvSpPr/>
          <p:nvPr/>
        </p:nvSpPr>
        <p:spPr>
          <a:xfrm>
            <a:off x="7578447" y="3603188"/>
            <a:ext cx="6339721" cy="584359"/>
          </a:xfrm>
          <a:prstGeom prst="rect">
            <a:avLst/>
          </a:prstGeom>
          <a:solidFill>
            <a:srgbClr val="000000">
              <a:alpha val="4000"/>
            </a:srgbClr>
          </a:solidFill>
          <a:ln/>
        </p:spPr>
      </p:sp>
      <p:sp>
        <p:nvSpPr>
          <p:cNvPr id="12" name="Text 9"/>
          <p:cNvSpPr/>
          <p:nvPr/>
        </p:nvSpPr>
        <p:spPr>
          <a:xfrm>
            <a:off x="7782401" y="3732728"/>
            <a:ext cx="170271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No (Non-Fraud)</a:t>
            </a:r>
            <a:endParaRPr lang="en-US" sz="1600" dirty="0"/>
          </a:p>
        </p:txBody>
      </p:sp>
      <p:sp>
        <p:nvSpPr>
          <p:cNvPr id="13" name="Text 10"/>
          <p:cNvSpPr/>
          <p:nvPr/>
        </p:nvSpPr>
        <p:spPr>
          <a:xfrm>
            <a:off x="9899213" y="3732728"/>
            <a:ext cx="169890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345415</a:t>
            </a:r>
            <a:endParaRPr lang="en-US" sz="1600" dirty="0"/>
          </a:p>
        </p:txBody>
      </p:sp>
      <p:sp>
        <p:nvSpPr>
          <p:cNvPr id="14" name="Text 11"/>
          <p:cNvSpPr/>
          <p:nvPr/>
        </p:nvSpPr>
        <p:spPr>
          <a:xfrm>
            <a:off x="12012216" y="3732728"/>
            <a:ext cx="170271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61.90%</a:t>
            </a:r>
            <a:endParaRPr lang="en-US" sz="1600" dirty="0"/>
          </a:p>
        </p:txBody>
      </p:sp>
      <p:sp>
        <p:nvSpPr>
          <p:cNvPr id="15" name="Shape 12"/>
          <p:cNvSpPr/>
          <p:nvPr/>
        </p:nvSpPr>
        <p:spPr>
          <a:xfrm>
            <a:off x="7578447" y="4187547"/>
            <a:ext cx="6339721" cy="584359"/>
          </a:xfrm>
          <a:prstGeom prst="rect">
            <a:avLst/>
          </a:prstGeom>
          <a:solidFill>
            <a:srgbClr val="FFFFFF">
              <a:alpha val="4000"/>
            </a:srgbClr>
          </a:solidFill>
          <a:ln/>
        </p:spPr>
      </p:sp>
      <p:sp>
        <p:nvSpPr>
          <p:cNvPr id="16" name="Text 13"/>
          <p:cNvSpPr/>
          <p:nvPr/>
        </p:nvSpPr>
        <p:spPr>
          <a:xfrm>
            <a:off x="7782401" y="4317087"/>
            <a:ext cx="170271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Yes (Fraud)</a:t>
            </a:r>
            <a:endParaRPr lang="en-US" sz="1600" dirty="0"/>
          </a:p>
        </p:txBody>
      </p:sp>
      <p:sp>
        <p:nvSpPr>
          <p:cNvPr id="17" name="Text 14"/>
          <p:cNvSpPr/>
          <p:nvPr/>
        </p:nvSpPr>
        <p:spPr>
          <a:xfrm>
            <a:off x="9899213" y="4317087"/>
            <a:ext cx="169890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212796</a:t>
            </a:r>
            <a:endParaRPr lang="en-US" sz="1600" dirty="0"/>
          </a:p>
        </p:txBody>
      </p:sp>
      <p:sp>
        <p:nvSpPr>
          <p:cNvPr id="18" name="Text 15"/>
          <p:cNvSpPr/>
          <p:nvPr/>
        </p:nvSpPr>
        <p:spPr>
          <a:xfrm>
            <a:off x="12012216" y="4317087"/>
            <a:ext cx="1702713" cy="325279"/>
          </a:xfrm>
          <a:prstGeom prst="rect">
            <a:avLst/>
          </a:prstGeom>
          <a:noFill/>
          <a:ln/>
        </p:spPr>
        <p:txBody>
          <a:bodyPr wrap="non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31.10%</a:t>
            </a:r>
            <a:endParaRPr lang="en-US" sz="1600" dirty="0"/>
          </a:p>
        </p:txBody>
      </p:sp>
      <p:sp>
        <p:nvSpPr>
          <p:cNvPr id="19" name="Text 16"/>
          <p:cNvSpPr/>
          <p:nvPr/>
        </p:nvSpPr>
        <p:spPr>
          <a:xfrm>
            <a:off x="7570827" y="5008126"/>
            <a:ext cx="2870121" cy="358735"/>
          </a:xfrm>
          <a:prstGeom prst="rect">
            <a:avLst/>
          </a:prstGeom>
          <a:noFill/>
          <a:ln/>
        </p:spPr>
        <p:txBody>
          <a:bodyPr wrap="none" lIns="0" tIns="0" rIns="0" bIns="0" rtlCol="0" anchor="t"/>
          <a:lstStyle/>
          <a:p>
            <a:pPr algn="l" indent="0" marL="0">
              <a:lnSpc>
                <a:spcPts val="2800"/>
              </a:lnSpc>
              <a:buNone/>
            </a:pPr>
            <a:r>
              <a:rPr lang="en-US" sz="2250" dirty="0">
                <a:solidFill>
                  <a:srgbClr val="000000"/>
                </a:solidFill>
                <a:latin typeface="Kanit" pitchFamily="34" charset="0"/>
                <a:ea typeface="Kanit" pitchFamily="34" charset="-122"/>
                <a:cs typeface="Kanit" pitchFamily="34" charset="-120"/>
              </a:rPr>
              <a:t>📌</a:t>
            </a:r>
            <a:pPr algn="l" indent="0" marL="0">
              <a:lnSpc>
                <a:spcPts val="2800"/>
              </a:lnSpc>
              <a:buNone/>
            </a:pPr>
            <a:r>
              <a:rPr lang="en-US" sz="2250" b="1" dirty="0">
                <a:solidFill>
                  <a:srgbClr val="FFFFFF"/>
                </a:solidFill>
                <a:latin typeface="Kanit" pitchFamily="34" charset="0"/>
                <a:ea typeface="Kanit" pitchFamily="34" charset="-122"/>
                <a:cs typeface="Kanit" pitchFamily="34" charset="-120"/>
              </a:rPr>
              <a:t> Key Insights:</a:t>
            </a:r>
            <a:endParaRPr lang="en-US" sz="2250" dirty="0"/>
          </a:p>
        </p:txBody>
      </p:sp>
      <p:sp>
        <p:nvSpPr>
          <p:cNvPr id="20" name="Text 17"/>
          <p:cNvSpPr/>
          <p:nvPr/>
        </p:nvSpPr>
        <p:spPr>
          <a:xfrm>
            <a:off x="7570827" y="5570101"/>
            <a:ext cx="6355675" cy="65055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The dataset is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imbalanced</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with fraudulent claims making up 30% of the data.</a:t>
            </a:r>
            <a:endParaRPr lang="en-US" sz="1600" dirty="0"/>
          </a:p>
        </p:txBody>
      </p:sp>
      <p:sp>
        <p:nvSpPr>
          <p:cNvPr id="21" name="Text 18"/>
          <p:cNvSpPr/>
          <p:nvPr/>
        </p:nvSpPr>
        <p:spPr>
          <a:xfrm>
            <a:off x="7570827" y="6291739"/>
            <a:ext cx="6355675" cy="13011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Such class imbalance can significantly hinder the performance of standard machine learning models, which may default to predicting the majority class (No) and fail to identify fraudulent cases (Yes).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85205" y="1387316"/>
            <a:ext cx="6685955" cy="5454848"/>
          </a:xfrm>
          <a:prstGeom prst="rect">
            <a:avLst/>
          </a:prstGeom>
        </p:spPr>
      </p:pic>
      <p:sp>
        <p:nvSpPr>
          <p:cNvPr id="3" name="Text 0"/>
          <p:cNvSpPr/>
          <p:nvPr/>
        </p:nvSpPr>
        <p:spPr>
          <a:xfrm>
            <a:off x="10034349" y="1247537"/>
            <a:ext cx="3918347" cy="921068"/>
          </a:xfrm>
          <a:prstGeom prst="rect">
            <a:avLst/>
          </a:prstGeom>
          <a:noFill/>
          <a:ln/>
        </p:spPr>
        <p:txBody>
          <a:bodyPr wrap="square" lIns="0" tIns="0" rIns="0" bIns="0" rtlCol="0" anchor="t"/>
          <a:lstStyle/>
          <a:p>
            <a:pPr algn="l" indent="0" marL="0">
              <a:lnSpc>
                <a:spcPts val="3600"/>
              </a:lnSpc>
              <a:buNone/>
            </a:pPr>
            <a:r>
              <a:rPr lang="en-US" sz="2900" b="1" dirty="0">
                <a:solidFill>
                  <a:srgbClr val="FFFFFF"/>
                </a:solidFill>
                <a:latin typeface="Kanit" pitchFamily="34" charset="0"/>
                <a:ea typeface="Kanit" pitchFamily="34" charset="-122"/>
                <a:cs typeface="Kanit" pitchFamily="34" charset="-120"/>
              </a:rPr>
              <a:t>Insights into Chronic Conditions:</a:t>
            </a:r>
            <a:pPr algn="l" indent="0" marL="0">
              <a:lnSpc>
                <a:spcPts val="3600"/>
              </a:lnSpc>
              <a:buNone/>
            </a:pPr>
            <a:r>
              <a:rPr lang="en-US" sz="2900" b="1" u="sng" dirty="0">
                <a:solidFill>
                  <a:srgbClr val="FD505F"/>
                </a:solidFill>
                <a:latin typeface="Kanit" pitchFamily="34" charset="0"/>
                <a:ea typeface="Kanit" pitchFamily="34" charset="-122"/>
                <a:cs typeface="Kanit" pitchFamily="34" charset="-120"/>
                <a:hlinkClick r:id="rId2" invalidUrl="" action="" tgtFrame="" tooltip="" history="1" highlightClick="0" endSnd="0">
                  <a:extLst>
                    <a:ext uri="{A12FA001-AC4F-418D-AE19-62706E023703}">
                      <ahyp:hlinkClr xmlns:ahyp="http://schemas.microsoft.com/office/drawing/2018/hyperlinkcolor" val="tx"/>
                    </a:ext>
                  </a:extLst>
                </a:hlinkClick>
              </a:rPr>
              <a:t>¶</a:t>
            </a:r>
            <a:endParaRPr lang="en-US" sz="2900" dirty="0"/>
          </a:p>
        </p:txBody>
      </p:sp>
      <p:sp>
        <p:nvSpPr>
          <p:cNvPr id="4" name="Text 1"/>
          <p:cNvSpPr/>
          <p:nvPr/>
        </p:nvSpPr>
        <p:spPr>
          <a:xfrm>
            <a:off x="10034349" y="2364343"/>
            <a:ext cx="3918347" cy="1036201"/>
          </a:xfrm>
          <a:prstGeom prst="rect">
            <a:avLst/>
          </a:prstGeom>
          <a:noFill/>
          <a:ln/>
        </p:spPr>
        <p:txBody>
          <a:bodyPr wrap="square" lIns="0" tIns="0" rIns="0" bIns="0" rtlCol="0" anchor="t"/>
          <a:lstStyle/>
          <a:p>
            <a:pPr algn="l" indent="0" marL="0">
              <a:lnSpc>
                <a:spcPts val="2700"/>
              </a:lnSpc>
              <a:buNone/>
            </a:pPr>
            <a:r>
              <a:rPr lang="en-US" sz="2150" dirty="0">
                <a:solidFill>
                  <a:srgbClr val="FFFFFF"/>
                </a:solidFill>
                <a:latin typeface="Kanit" pitchFamily="34" charset="0"/>
                <a:ea typeface="Kanit" pitchFamily="34" charset="-122"/>
                <a:cs typeface="Kanit" pitchFamily="34" charset="-120"/>
              </a:rPr>
              <a:t>1. </a:t>
            </a:r>
            <a:pPr algn="l" indent="0" marL="0">
              <a:lnSpc>
                <a:spcPts val="2700"/>
              </a:lnSpc>
              <a:buNone/>
            </a:pPr>
            <a:r>
              <a:rPr lang="en-US" sz="2150" b="1" i="1" dirty="0">
                <a:solidFill>
                  <a:srgbClr val="FFFFFF"/>
                </a:solidFill>
                <a:latin typeface="Kanit" pitchFamily="34" charset="0"/>
                <a:ea typeface="Kanit" pitchFamily="34" charset="-122"/>
                <a:cs typeface="Kanit" pitchFamily="34" charset="-120"/>
              </a:rPr>
              <a:t>Weak Correlations Between Chronic Conditions and Reimbursements:</a:t>
            </a:r>
            <a:endParaRPr lang="en-US" sz="2150" dirty="0"/>
          </a:p>
        </p:txBody>
      </p:sp>
      <p:sp>
        <p:nvSpPr>
          <p:cNvPr id="5" name="Text 2"/>
          <p:cNvSpPr/>
          <p:nvPr/>
        </p:nvSpPr>
        <p:spPr>
          <a:xfrm>
            <a:off x="10034349" y="3596283"/>
            <a:ext cx="3918347" cy="125253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9E1FF"/>
                </a:solidFill>
                <a:latin typeface="Martel Sans Light" pitchFamily="34" charset="0"/>
                <a:ea typeface="Martel Sans Light" pitchFamily="34" charset="-122"/>
                <a:cs typeface="Martel Sans Light" pitchFamily="34" charset="-120"/>
              </a:rPr>
              <a:t>Most chronic condition indicators (e.g., Alzheimer’s, Diabetes, Stroke) show very weak correlations with reimbursement amounts.</a:t>
            </a:r>
            <a:endParaRPr lang="en-US" sz="1500" dirty="0"/>
          </a:p>
        </p:txBody>
      </p:sp>
      <p:sp>
        <p:nvSpPr>
          <p:cNvPr id="6" name="Text 3"/>
          <p:cNvSpPr/>
          <p:nvPr/>
        </p:nvSpPr>
        <p:spPr>
          <a:xfrm>
            <a:off x="10034349" y="4917281"/>
            <a:ext cx="3918347" cy="2191941"/>
          </a:xfrm>
          <a:prstGeom prst="rect">
            <a:avLst/>
          </a:prstGeom>
          <a:noFill/>
          <a:ln/>
        </p:spPr>
        <p:txBody>
          <a:bodyPr wrap="square" lIns="0" tIns="0" rIns="0" bIns="0" rtlCol="0" anchor="t"/>
          <a:lstStyle/>
          <a:p>
            <a:pPr algn="l" marL="342900" indent="-342900">
              <a:lnSpc>
                <a:spcPts val="2450"/>
              </a:lnSpc>
              <a:buSzPct val="100000"/>
              <a:buChar char="•"/>
            </a:pPr>
            <a:r>
              <a:rPr lang="en-US" sz="1500" i="1" dirty="0">
                <a:solidFill>
                  <a:srgbClr val="D9E1FF"/>
                </a:solidFill>
                <a:latin typeface="Martel Sans Light" pitchFamily="34" charset="0"/>
                <a:ea typeface="Martel Sans Light" pitchFamily="34" charset="-122"/>
                <a:cs typeface="Martel Sans Light" pitchFamily="34" charset="-120"/>
              </a:rPr>
              <a:t>Business Insight:</a:t>
            </a:r>
            <a:pPr algn="l" indent="0" marL="0">
              <a:lnSpc>
                <a:spcPts val="2450"/>
              </a:lnSpc>
              <a:buNone/>
            </a:pPr>
            <a:r>
              <a:rPr lang="en-US" sz="1500" dirty="0">
                <a:solidFill>
                  <a:srgbClr val="D9E1FF"/>
                </a:solidFill>
                <a:latin typeface="Martel Sans Light" pitchFamily="34" charset="0"/>
                <a:ea typeface="Martel Sans Light" pitchFamily="34" charset="-122"/>
                <a:cs typeface="Martel Sans Light" pitchFamily="34" charset="-120"/>
              </a:rPr>
              <a:t> While these variables might not directly influence reimbursement amounts, they could still play a role in claim patterns or fraud detection. Investigate their influence in combination with other factors (e.g., geographic region).</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847017"/>
            <a:ext cx="6185535" cy="4535448"/>
          </a:xfrm>
          <a:prstGeom prst="rect">
            <a:avLst/>
          </a:prstGeom>
        </p:spPr>
      </p:pic>
      <p:sp>
        <p:nvSpPr>
          <p:cNvPr id="3" name="Text 0"/>
          <p:cNvSpPr/>
          <p:nvPr/>
        </p:nvSpPr>
        <p:spPr>
          <a:xfrm>
            <a:off x="7614761" y="2407444"/>
            <a:ext cx="6185535" cy="2816066"/>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Building the model with the top features predicted to predict Potential Fraud</a:t>
            </a:r>
            <a:endParaRPr lang="en-US" sz="4400" dirty="0"/>
          </a:p>
        </p:txBody>
      </p:sp>
      <p:sp>
        <p:nvSpPr>
          <p:cNvPr id="4" name="Text 1"/>
          <p:cNvSpPr/>
          <p:nvPr/>
        </p:nvSpPr>
        <p:spPr>
          <a:xfrm>
            <a:off x="7614761" y="5462826"/>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2968109"/>
            <a:ext cx="6185535" cy="2293263"/>
          </a:xfrm>
          <a:prstGeom prst="rect">
            <a:avLst/>
          </a:prstGeom>
        </p:spPr>
      </p:pic>
      <p:sp>
        <p:nvSpPr>
          <p:cNvPr id="3" name="Text 0"/>
          <p:cNvSpPr/>
          <p:nvPr/>
        </p:nvSpPr>
        <p:spPr>
          <a:xfrm>
            <a:off x="7614761" y="3481268"/>
            <a:ext cx="6185535" cy="1266944"/>
          </a:xfrm>
          <a:prstGeom prst="rect">
            <a:avLst/>
          </a:prstGeom>
          <a:noFill/>
          <a:ln/>
        </p:spPr>
        <p:txBody>
          <a:bodyPr wrap="square" lIns="0" tIns="0" rIns="0" bIns="0" rtlCol="0" anchor="t"/>
          <a:lstStyle/>
          <a:p>
            <a:pPr algn="l" indent="0" marL="0">
              <a:lnSpc>
                <a:spcPts val="3300"/>
              </a:lnSpc>
              <a:buNone/>
            </a:pPr>
            <a:r>
              <a:rPr lang="en-US" sz="2650" b="1" dirty="0">
                <a:solidFill>
                  <a:srgbClr val="FFFFFF"/>
                </a:solidFill>
                <a:latin typeface="Kanit" pitchFamily="34" charset="0"/>
                <a:ea typeface="Kanit" pitchFamily="34" charset="-122"/>
                <a:cs typeface="Kanit" pitchFamily="34" charset="-120"/>
              </a:rPr>
              <a:t>Builded the model on Logistic Regression, Random Forest and XGBoost</a:t>
            </a:r>
            <a:endParaRPr lang="en-US" sz="2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1478994"/>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Classification Report: </a:t>
            </a:r>
            <a:endParaRPr lang="en-US" sz="4400" dirty="0"/>
          </a:p>
        </p:txBody>
      </p:sp>
      <p:pic>
        <p:nvPicPr>
          <p:cNvPr id="3" name="Image 0" descr="preencoded.png">    </p:cNvPr>
          <p:cNvPicPr>
            <a:picLocks noChangeAspect="1"/>
          </p:cNvPicPr>
          <p:nvPr/>
        </p:nvPicPr>
        <p:blipFill>
          <a:blip r:embed="rId1"/>
          <a:stretch>
            <a:fillRect/>
          </a:stretch>
        </p:blipFill>
        <p:spPr>
          <a:xfrm>
            <a:off x="837724" y="2661761"/>
            <a:ext cx="12954952" cy="40888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734860"/>
            <a:ext cx="8622506" cy="4759762"/>
          </a:xfrm>
          <a:prstGeom prst="rect">
            <a:avLst/>
          </a:prstGeom>
        </p:spPr>
      </p:pic>
      <p:sp>
        <p:nvSpPr>
          <p:cNvPr id="3" name="Text 0"/>
          <p:cNvSpPr/>
          <p:nvPr/>
        </p:nvSpPr>
        <p:spPr>
          <a:xfrm>
            <a:off x="10051733" y="2407444"/>
            <a:ext cx="3748445" cy="2816066"/>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Classification Report for Random Forest</a:t>
            </a:r>
            <a:endParaRPr lang="en-US" sz="4400" dirty="0"/>
          </a:p>
        </p:txBody>
      </p:sp>
      <p:sp>
        <p:nvSpPr>
          <p:cNvPr id="4" name="Text 1"/>
          <p:cNvSpPr/>
          <p:nvPr/>
        </p:nvSpPr>
        <p:spPr>
          <a:xfrm>
            <a:off x="10051733" y="5462826"/>
            <a:ext cx="374844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719143"/>
            <a:ext cx="8351639" cy="4791194"/>
          </a:xfrm>
          <a:prstGeom prst="rect">
            <a:avLst/>
          </a:prstGeom>
        </p:spPr>
      </p:pic>
      <p:sp>
        <p:nvSpPr>
          <p:cNvPr id="3" name="Text 0"/>
          <p:cNvSpPr/>
          <p:nvPr/>
        </p:nvSpPr>
        <p:spPr>
          <a:xfrm>
            <a:off x="9780865" y="3058716"/>
            <a:ext cx="4019312"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Classification report for XGBoost</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67928"/>
            <a:ext cx="11430595"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Understanding the Problem: Healthcare Fraud</a:t>
            </a:r>
            <a:endParaRPr lang="en-US" sz="4400" dirty="0"/>
          </a:p>
        </p:txBody>
      </p:sp>
      <p:sp>
        <p:nvSpPr>
          <p:cNvPr id="3" name="Text 1"/>
          <p:cNvSpPr/>
          <p:nvPr/>
        </p:nvSpPr>
        <p:spPr>
          <a:xfrm>
            <a:off x="837724" y="37702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Rising Costs</a:t>
            </a:r>
            <a:endParaRPr lang="en-US" sz="2200" dirty="0"/>
          </a:p>
        </p:txBody>
      </p:sp>
      <p:sp>
        <p:nvSpPr>
          <p:cNvPr id="4" name="Text 2"/>
          <p:cNvSpPr/>
          <p:nvPr/>
        </p:nvSpPr>
        <p:spPr>
          <a:xfrm>
            <a:off x="837724" y="436149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Fraud inflates healthcare expenses</a:t>
            </a:r>
            <a:endParaRPr lang="en-US" sz="1850" dirty="0"/>
          </a:p>
        </p:txBody>
      </p:sp>
      <p:sp>
        <p:nvSpPr>
          <p:cNvPr id="5" name="Text 3"/>
          <p:cNvSpPr/>
          <p:nvPr/>
        </p:nvSpPr>
        <p:spPr>
          <a:xfrm>
            <a:off x="837724" y="482822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Burden on insurers and patients</a:t>
            </a:r>
            <a:endParaRPr lang="en-US" sz="1850" dirty="0"/>
          </a:p>
        </p:txBody>
      </p:sp>
      <p:sp>
        <p:nvSpPr>
          <p:cNvPr id="6" name="Text 4"/>
          <p:cNvSpPr/>
          <p:nvPr/>
        </p:nvSpPr>
        <p:spPr>
          <a:xfrm>
            <a:off x="7614761" y="377023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Kanit" pitchFamily="34" charset="0"/>
                <a:ea typeface="Kanit" pitchFamily="34" charset="-122"/>
                <a:cs typeface="Kanit" pitchFamily="34" charset="-120"/>
              </a:rPr>
              <a:t>Common Schemes</a:t>
            </a:r>
            <a:endParaRPr lang="en-US" sz="2200" dirty="0"/>
          </a:p>
        </p:txBody>
      </p:sp>
      <p:sp>
        <p:nvSpPr>
          <p:cNvPr id="7" name="Text 5"/>
          <p:cNvSpPr/>
          <p:nvPr/>
        </p:nvSpPr>
        <p:spPr>
          <a:xfrm>
            <a:off x="7614761" y="436149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Overbilling for services</a:t>
            </a:r>
            <a:endParaRPr lang="en-US" sz="1850" dirty="0"/>
          </a:p>
        </p:txBody>
      </p:sp>
      <p:sp>
        <p:nvSpPr>
          <p:cNvPr id="8" name="Text 6"/>
          <p:cNvSpPr/>
          <p:nvPr/>
        </p:nvSpPr>
        <p:spPr>
          <a:xfrm>
            <a:off x="7614761" y="4828223"/>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Upcoding procedures</a:t>
            </a:r>
            <a:endParaRPr lang="en-US" sz="1850" dirty="0"/>
          </a:p>
        </p:txBody>
      </p:sp>
      <p:sp>
        <p:nvSpPr>
          <p:cNvPr id="9" name="Text 7"/>
          <p:cNvSpPr/>
          <p:nvPr/>
        </p:nvSpPr>
        <p:spPr>
          <a:xfrm>
            <a:off x="7614761" y="5294948"/>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Billing for unprovided care</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975241"/>
            <a:ext cx="3379470" cy="422315"/>
          </a:xfrm>
          <a:prstGeom prst="rect">
            <a:avLst/>
          </a:prstGeom>
          <a:noFill/>
          <a:ln/>
        </p:spPr>
        <p:txBody>
          <a:bodyPr wrap="none" lIns="0" tIns="0" rIns="0" bIns="0" rtlCol="0" anchor="t"/>
          <a:lstStyle/>
          <a:p>
            <a:pPr algn="l" indent="0" marL="0">
              <a:lnSpc>
                <a:spcPts val="3300"/>
              </a:lnSpc>
              <a:buNone/>
            </a:pPr>
            <a:r>
              <a:rPr lang="en-US" sz="2650" b="1" dirty="0">
                <a:solidFill>
                  <a:srgbClr val="FFFFFF"/>
                </a:solidFill>
                <a:latin typeface="Kanit" pitchFamily="34" charset="0"/>
                <a:ea typeface="Kanit" pitchFamily="34" charset="-122"/>
                <a:cs typeface="Kanit" pitchFamily="34" charset="-120"/>
              </a:rPr>
              <a:t>Model Comparison</a:t>
            </a:r>
            <a:endParaRPr lang="en-US" sz="2650" dirty="0"/>
          </a:p>
        </p:txBody>
      </p:sp>
      <p:sp>
        <p:nvSpPr>
          <p:cNvPr id="3" name="Shape 1"/>
          <p:cNvSpPr/>
          <p:nvPr/>
        </p:nvSpPr>
        <p:spPr>
          <a:xfrm>
            <a:off x="837724" y="1876306"/>
            <a:ext cx="12954952" cy="2757011"/>
          </a:xfrm>
          <a:prstGeom prst="roundRect">
            <a:avLst>
              <a:gd name="adj" fmla="val 1302"/>
            </a:avLst>
          </a:prstGeom>
          <a:noFill/>
          <a:ln w="7620">
            <a:solidFill>
              <a:srgbClr val="FFFFFF">
                <a:alpha val="24000"/>
              </a:srgbClr>
            </a:solidFill>
            <a:prstDash val="solid"/>
          </a:ln>
        </p:spPr>
      </p:sp>
      <p:sp>
        <p:nvSpPr>
          <p:cNvPr id="4" name="Shape 2"/>
          <p:cNvSpPr/>
          <p:nvPr/>
        </p:nvSpPr>
        <p:spPr>
          <a:xfrm>
            <a:off x="845344" y="1883926"/>
            <a:ext cx="12939713" cy="685443"/>
          </a:xfrm>
          <a:prstGeom prst="rect">
            <a:avLst/>
          </a:prstGeom>
          <a:solidFill>
            <a:srgbClr val="FFFFFF">
              <a:alpha val="4000"/>
            </a:srgbClr>
          </a:solidFill>
          <a:ln/>
        </p:spPr>
      </p:sp>
      <p:sp>
        <p:nvSpPr>
          <p:cNvPr id="5" name="Text 3"/>
          <p:cNvSpPr/>
          <p:nvPr/>
        </p:nvSpPr>
        <p:spPr>
          <a:xfrm>
            <a:off x="1084659" y="2035135"/>
            <a:ext cx="2752487"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Metric</a:t>
            </a:r>
            <a:endParaRPr lang="en-US" sz="1850" dirty="0"/>
          </a:p>
        </p:txBody>
      </p:sp>
      <p:sp>
        <p:nvSpPr>
          <p:cNvPr id="6" name="Text 4"/>
          <p:cNvSpPr/>
          <p:nvPr/>
        </p:nvSpPr>
        <p:spPr>
          <a:xfrm>
            <a:off x="4323398" y="2035135"/>
            <a:ext cx="2748677"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Logistic Regression</a:t>
            </a:r>
            <a:endParaRPr lang="en-US" sz="1850" dirty="0"/>
          </a:p>
        </p:txBody>
      </p:sp>
      <p:sp>
        <p:nvSpPr>
          <p:cNvPr id="7" name="Text 5"/>
          <p:cNvSpPr/>
          <p:nvPr/>
        </p:nvSpPr>
        <p:spPr>
          <a:xfrm>
            <a:off x="7558326" y="2035135"/>
            <a:ext cx="2748677"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Random Forest</a:t>
            </a:r>
            <a:endParaRPr lang="en-US" sz="1850" dirty="0"/>
          </a:p>
        </p:txBody>
      </p:sp>
      <p:sp>
        <p:nvSpPr>
          <p:cNvPr id="8" name="Text 6"/>
          <p:cNvSpPr/>
          <p:nvPr/>
        </p:nvSpPr>
        <p:spPr>
          <a:xfrm>
            <a:off x="10793254" y="2035135"/>
            <a:ext cx="2752487" cy="383024"/>
          </a:xfrm>
          <a:prstGeom prst="rect">
            <a:avLst/>
          </a:prstGeom>
          <a:noFill/>
          <a:ln/>
        </p:spPr>
        <p:txBody>
          <a:bodyPr wrap="none" lIns="0" tIns="0" rIns="0" bIns="0" rtlCol="0" anchor="t"/>
          <a:lstStyle/>
          <a:p>
            <a:pPr algn="l" indent="0" marL="0">
              <a:lnSpc>
                <a:spcPts val="3000"/>
              </a:lnSpc>
              <a:buNone/>
            </a:pPr>
            <a:r>
              <a:rPr lang="en-US" sz="1850" b="1" dirty="0">
                <a:solidFill>
                  <a:srgbClr val="D9E1FF"/>
                </a:solidFill>
                <a:latin typeface="Martel Sans Light" pitchFamily="34" charset="0"/>
                <a:ea typeface="Martel Sans Light" pitchFamily="34" charset="-122"/>
                <a:cs typeface="Martel Sans Light" pitchFamily="34" charset="-120"/>
              </a:rPr>
              <a:t>XGBoost</a:t>
            </a:r>
            <a:endParaRPr lang="en-US" sz="1850" dirty="0"/>
          </a:p>
        </p:txBody>
      </p:sp>
      <p:sp>
        <p:nvSpPr>
          <p:cNvPr id="9" name="Shape 7"/>
          <p:cNvSpPr/>
          <p:nvPr/>
        </p:nvSpPr>
        <p:spPr>
          <a:xfrm>
            <a:off x="845344" y="2569369"/>
            <a:ext cx="12939713" cy="685443"/>
          </a:xfrm>
          <a:prstGeom prst="rect">
            <a:avLst/>
          </a:prstGeom>
          <a:solidFill>
            <a:srgbClr val="000000">
              <a:alpha val="4000"/>
            </a:srgbClr>
          </a:solidFill>
          <a:ln/>
        </p:spPr>
      </p:sp>
      <p:sp>
        <p:nvSpPr>
          <p:cNvPr id="10" name="Text 8"/>
          <p:cNvSpPr/>
          <p:nvPr/>
        </p:nvSpPr>
        <p:spPr>
          <a:xfrm>
            <a:off x="1084659" y="2720578"/>
            <a:ext cx="2752487" cy="383024"/>
          </a:xfrm>
          <a:prstGeom prst="rect">
            <a:avLst/>
          </a:prstGeom>
          <a:noFill/>
          <a:ln/>
        </p:spPr>
        <p:txBody>
          <a:bodyPr wrap="none" lIns="0" tIns="0" rIns="0" bIns="0" rtlCol="0" anchor="t"/>
          <a:lstStyle/>
          <a:p>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Accuracy</a:t>
            </a:r>
            <a:endParaRPr lang="en-US" sz="1850" dirty="0"/>
          </a:p>
        </p:txBody>
      </p:sp>
      <p:sp>
        <p:nvSpPr>
          <p:cNvPr id="11" name="Text 9"/>
          <p:cNvSpPr/>
          <p:nvPr/>
        </p:nvSpPr>
        <p:spPr>
          <a:xfrm>
            <a:off x="4323398" y="2720578"/>
            <a:ext cx="274867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0.61</a:t>
            </a:r>
            <a:endParaRPr lang="en-US" sz="1850" dirty="0"/>
          </a:p>
        </p:txBody>
      </p:sp>
      <p:sp>
        <p:nvSpPr>
          <p:cNvPr id="12" name="Text 10"/>
          <p:cNvSpPr/>
          <p:nvPr/>
        </p:nvSpPr>
        <p:spPr>
          <a:xfrm>
            <a:off x="7558326" y="2720578"/>
            <a:ext cx="2748677" cy="383024"/>
          </a:xfrm>
          <a:prstGeom prst="rect">
            <a:avLst/>
          </a:prstGeom>
          <a:noFill/>
          <a:ln/>
        </p:spPr>
        <p:txBody>
          <a:bodyPr wrap="none" lIns="0" tIns="0" rIns="0" bIns="0" rtlCol="0" anchor="t"/>
          <a:lstStyle/>
          <a:p>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0.70</a:t>
            </a:r>
            <a:endParaRPr lang="en-US" sz="1850" dirty="0"/>
          </a:p>
        </p:txBody>
      </p:sp>
      <p:sp>
        <p:nvSpPr>
          <p:cNvPr id="13" name="Text 11"/>
          <p:cNvSpPr/>
          <p:nvPr/>
        </p:nvSpPr>
        <p:spPr>
          <a:xfrm>
            <a:off x="10793254" y="2720578"/>
            <a:ext cx="27524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0.64</a:t>
            </a:r>
            <a:endParaRPr lang="en-US" sz="1850" dirty="0"/>
          </a:p>
        </p:txBody>
      </p:sp>
      <p:sp>
        <p:nvSpPr>
          <p:cNvPr id="14" name="Shape 12"/>
          <p:cNvSpPr/>
          <p:nvPr/>
        </p:nvSpPr>
        <p:spPr>
          <a:xfrm>
            <a:off x="845344" y="3254812"/>
            <a:ext cx="12939713" cy="685443"/>
          </a:xfrm>
          <a:prstGeom prst="rect">
            <a:avLst/>
          </a:prstGeom>
          <a:solidFill>
            <a:srgbClr val="FFFFFF">
              <a:alpha val="4000"/>
            </a:srgbClr>
          </a:solidFill>
          <a:ln/>
        </p:spPr>
      </p:sp>
      <p:sp>
        <p:nvSpPr>
          <p:cNvPr id="15" name="Text 13"/>
          <p:cNvSpPr/>
          <p:nvPr/>
        </p:nvSpPr>
        <p:spPr>
          <a:xfrm>
            <a:off x="1084659" y="3406021"/>
            <a:ext cx="2752487" cy="383024"/>
          </a:xfrm>
          <a:prstGeom prst="rect">
            <a:avLst/>
          </a:prstGeom>
          <a:noFill/>
          <a:ln/>
        </p:spPr>
        <p:txBody>
          <a:bodyPr wrap="none" lIns="0" tIns="0" rIns="0" bIns="0" rtlCol="0" anchor="t"/>
          <a:lstStyle/>
          <a:p>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Class 1 Recall</a:t>
            </a:r>
            <a:endParaRPr lang="en-US" sz="1850" dirty="0"/>
          </a:p>
        </p:txBody>
      </p:sp>
      <p:sp>
        <p:nvSpPr>
          <p:cNvPr id="16" name="Text 14"/>
          <p:cNvSpPr/>
          <p:nvPr/>
        </p:nvSpPr>
        <p:spPr>
          <a:xfrm>
            <a:off x="4323398" y="3406021"/>
            <a:ext cx="274867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0.03</a:t>
            </a:r>
            <a:endParaRPr lang="en-US" sz="1850" dirty="0"/>
          </a:p>
        </p:txBody>
      </p:sp>
      <p:sp>
        <p:nvSpPr>
          <p:cNvPr id="17" name="Text 15"/>
          <p:cNvSpPr/>
          <p:nvPr/>
        </p:nvSpPr>
        <p:spPr>
          <a:xfrm>
            <a:off x="7558326" y="3406021"/>
            <a:ext cx="2748677" cy="383024"/>
          </a:xfrm>
          <a:prstGeom prst="rect">
            <a:avLst/>
          </a:prstGeom>
          <a:noFill/>
          <a:ln/>
        </p:spPr>
        <p:txBody>
          <a:bodyPr wrap="none" lIns="0" tIns="0" rIns="0" bIns="0" rtlCol="0" anchor="t"/>
          <a:lstStyle/>
          <a:p>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0.55</a:t>
            </a:r>
            <a:endParaRPr lang="en-US" sz="1850" dirty="0"/>
          </a:p>
        </p:txBody>
      </p:sp>
      <p:sp>
        <p:nvSpPr>
          <p:cNvPr id="18" name="Text 16"/>
          <p:cNvSpPr/>
          <p:nvPr/>
        </p:nvSpPr>
        <p:spPr>
          <a:xfrm>
            <a:off x="10793254" y="3406021"/>
            <a:ext cx="27524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0.13</a:t>
            </a:r>
            <a:endParaRPr lang="en-US" sz="1850" dirty="0"/>
          </a:p>
        </p:txBody>
      </p:sp>
      <p:sp>
        <p:nvSpPr>
          <p:cNvPr id="19" name="Shape 17"/>
          <p:cNvSpPr/>
          <p:nvPr/>
        </p:nvSpPr>
        <p:spPr>
          <a:xfrm>
            <a:off x="845344" y="3940254"/>
            <a:ext cx="12939713" cy="685443"/>
          </a:xfrm>
          <a:prstGeom prst="rect">
            <a:avLst/>
          </a:prstGeom>
          <a:solidFill>
            <a:srgbClr val="000000">
              <a:alpha val="4000"/>
            </a:srgbClr>
          </a:solidFill>
          <a:ln/>
        </p:spPr>
      </p:sp>
      <p:sp>
        <p:nvSpPr>
          <p:cNvPr id="20" name="Text 18"/>
          <p:cNvSpPr/>
          <p:nvPr/>
        </p:nvSpPr>
        <p:spPr>
          <a:xfrm>
            <a:off x="1084659" y="4091464"/>
            <a:ext cx="27524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*Class 1 F1-score</a:t>
            </a:r>
            <a:endParaRPr lang="en-US" sz="1850" dirty="0"/>
          </a:p>
        </p:txBody>
      </p:sp>
      <p:sp>
        <p:nvSpPr>
          <p:cNvPr id="21" name="Text 19"/>
          <p:cNvSpPr/>
          <p:nvPr/>
        </p:nvSpPr>
        <p:spPr>
          <a:xfrm>
            <a:off x="4323398" y="4091464"/>
            <a:ext cx="274867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0.06</a:t>
            </a:r>
            <a:endParaRPr lang="en-US" sz="1850" dirty="0"/>
          </a:p>
        </p:txBody>
      </p:sp>
      <p:sp>
        <p:nvSpPr>
          <p:cNvPr id="22" name="Text 20"/>
          <p:cNvSpPr/>
          <p:nvPr/>
        </p:nvSpPr>
        <p:spPr>
          <a:xfrm>
            <a:off x="7558326" y="4091464"/>
            <a:ext cx="274867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0.58</a:t>
            </a:r>
            <a:endParaRPr lang="en-US" sz="1850" dirty="0"/>
          </a:p>
        </p:txBody>
      </p:sp>
      <p:sp>
        <p:nvSpPr>
          <p:cNvPr id="23" name="Text 21"/>
          <p:cNvSpPr/>
          <p:nvPr/>
        </p:nvSpPr>
        <p:spPr>
          <a:xfrm>
            <a:off x="10793254" y="4091464"/>
            <a:ext cx="27524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0.21</a:t>
            </a:r>
            <a:endParaRPr lang="en-US" sz="1850" dirty="0"/>
          </a:p>
        </p:txBody>
      </p:sp>
      <p:sp>
        <p:nvSpPr>
          <p:cNvPr id="24" name="Text 22"/>
          <p:cNvSpPr/>
          <p:nvPr/>
        </p:nvSpPr>
        <p:spPr>
          <a:xfrm>
            <a:off x="837724" y="4902518"/>
            <a:ext cx="12954952" cy="383024"/>
          </a:xfrm>
          <a:prstGeom prst="rect">
            <a:avLst/>
          </a:prstGeom>
          <a:noFill/>
          <a:ln/>
        </p:spPr>
        <p:txBody>
          <a:bodyPr wrap="none" lIns="0" tIns="0" rIns="0" bIns="0" rtlCol="0" anchor="t"/>
          <a:lstStyle/>
          <a:p>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Key Insights</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25" name="Text 23"/>
          <p:cNvSpPr/>
          <p:nvPr/>
        </p:nvSpPr>
        <p:spPr>
          <a:xfrm>
            <a:off x="837724" y="5554742"/>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i="1" dirty="0">
                <a:solidFill>
                  <a:srgbClr val="D9E1FF"/>
                </a:solidFill>
                <a:latin typeface="Martel Sans Light" pitchFamily="34" charset="0"/>
                <a:ea typeface="Martel Sans Light" pitchFamily="34" charset="-122"/>
                <a:cs typeface="Martel Sans Light" pitchFamily="34" charset="-120"/>
              </a:rPr>
              <a:t>Random Forest</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performs the best overall, especially for identifying </a:t>
            </a:r>
            <a:pPr algn="l" indent="0" marL="0">
              <a:lnSpc>
                <a:spcPts val="3000"/>
              </a:lnSpc>
              <a:buNone/>
            </a:pPr>
            <a:r>
              <a:rPr lang="en-US" sz="1850" i="1" dirty="0">
                <a:solidFill>
                  <a:srgbClr val="D9E1FF"/>
                </a:solidFill>
                <a:latin typeface="Martel Sans Light" pitchFamily="34" charset="0"/>
                <a:ea typeface="Martel Sans Light" pitchFamily="34" charset="-122"/>
                <a:cs typeface="Martel Sans Light" pitchFamily="34" charset="-120"/>
              </a:rPr>
              <a:t>class 1</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26" name="Text 24"/>
          <p:cNvSpPr/>
          <p:nvPr/>
        </p:nvSpPr>
        <p:spPr>
          <a:xfrm>
            <a:off x="837724" y="6021467"/>
            <a:ext cx="12954952" cy="383024"/>
          </a:xfrm>
          <a:prstGeom prst="rect">
            <a:avLst/>
          </a:prstGeom>
          <a:noFill/>
          <a:ln/>
        </p:spPr>
        <p:txBody>
          <a:bodyPr wrap="none" lIns="0" tIns="0" rIns="0" bIns="0" rtlCol="0" anchor="t"/>
          <a:lstStyle/>
          <a:p>
            <a:pPr algn="l" marL="342900" indent="-342900">
              <a:lnSpc>
                <a:spcPts val="3000"/>
              </a:lnSpc>
              <a:buSzPct val="100000"/>
              <a:buChar char="•"/>
            </a:pPr>
            <a:r>
              <a:rPr lang="en-US" sz="1850" i="1" dirty="0">
                <a:solidFill>
                  <a:srgbClr val="D9E1FF"/>
                </a:solidFill>
                <a:latin typeface="Martel Sans Light" pitchFamily="34" charset="0"/>
                <a:ea typeface="Martel Sans Light" pitchFamily="34" charset="-122"/>
                <a:cs typeface="Martel Sans Light" pitchFamily="34" charset="-120"/>
              </a:rPr>
              <a:t>Logistic Regression</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fails to identify class 1 effectively due to class imbalance.</a:t>
            </a:r>
            <a:endParaRPr lang="en-US" sz="1850" dirty="0"/>
          </a:p>
        </p:txBody>
      </p:sp>
      <p:sp>
        <p:nvSpPr>
          <p:cNvPr id="27" name="Text 25"/>
          <p:cNvSpPr/>
          <p:nvPr/>
        </p:nvSpPr>
        <p:spPr>
          <a:xfrm>
            <a:off x="837724" y="6488192"/>
            <a:ext cx="12954952" cy="766048"/>
          </a:xfrm>
          <a:prstGeom prst="rect">
            <a:avLst/>
          </a:prstGeom>
          <a:noFill/>
          <a:ln/>
        </p:spPr>
        <p:txBody>
          <a:bodyPr wrap="square" lIns="0" tIns="0" rIns="0" bIns="0" rtlCol="0" anchor="t"/>
          <a:lstStyle/>
          <a:p>
            <a:pPr algn="l" marL="342900" indent="-342900">
              <a:lnSpc>
                <a:spcPts val="3000"/>
              </a:lnSpc>
              <a:buSzPct val="100000"/>
              <a:buChar char="•"/>
            </a:pPr>
            <a:r>
              <a:rPr lang="en-US" sz="1850" i="1" dirty="0">
                <a:solidFill>
                  <a:srgbClr val="D9E1FF"/>
                </a:solidFill>
                <a:latin typeface="Martel Sans Light" pitchFamily="34" charset="0"/>
                <a:ea typeface="Martel Sans Light" pitchFamily="34" charset="-122"/>
                <a:cs typeface="Martel Sans Light" pitchFamily="34" charset="-120"/>
              </a:rPr>
              <a:t>XGBoost</a:t>
            </a:r>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 performs better than Logistic Regression but is outperformed by Random Forest in recall, F1-score and AUC score which can be showcased in ROC Curve.</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15910" y="483989"/>
            <a:ext cx="12819340" cy="517565"/>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Kanit" pitchFamily="34" charset="0"/>
                <a:ea typeface="Kanit" pitchFamily="34" charset="-122"/>
                <a:cs typeface="Kanit" pitchFamily="34" charset="-120"/>
              </a:rPr>
              <a:t>Best AUC Score and RUC Curve between the models is Random Forest.</a:t>
            </a:r>
            <a:endParaRPr lang="en-US" sz="3250" dirty="0"/>
          </a:p>
        </p:txBody>
      </p:sp>
      <p:pic>
        <p:nvPicPr>
          <p:cNvPr id="3" name="Image 0" descr="preencoded.png">    </p:cNvPr>
          <p:cNvPicPr>
            <a:picLocks noChangeAspect="1"/>
          </p:cNvPicPr>
          <p:nvPr/>
        </p:nvPicPr>
        <p:blipFill>
          <a:blip r:embed="rId1"/>
          <a:stretch>
            <a:fillRect/>
          </a:stretch>
        </p:blipFill>
        <p:spPr>
          <a:xfrm>
            <a:off x="615910" y="1463516"/>
            <a:ext cx="7590830" cy="6783586"/>
          </a:xfrm>
          <a:prstGeom prst="rect">
            <a:avLst/>
          </a:prstGeom>
        </p:spPr>
      </p:pic>
      <p:sp>
        <p:nvSpPr>
          <p:cNvPr id="4" name="Text 1"/>
          <p:cNvSpPr/>
          <p:nvPr/>
        </p:nvSpPr>
        <p:spPr>
          <a:xfrm>
            <a:off x="8643699" y="1423868"/>
            <a:ext cx="5378291" cy="281464"/>
          </a:xfrm>
          <a:prstGeom prst="rect">
            <a:avLst/>
          </a:prstGeom>
          <a:noFill/>
          <a:ln/>
        </p:spPr>
        <p:txBody>
          <a:bodyPr wrap="none" lIns="0" tIns="0" rIns="0" bIns="0" rtlCol="0" anchor="t"/>
          <a:lstStyle/>
          <a:p>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Random Forest: Confusion Matrix and ROC Curve</a:t>
            </a:r>
            <a:endParaRPr lang="en-US" sz="13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637228"/>
            <a:ext cx="6185535" cy="4955024"/>
          </a:xfrm>
          <a:prstGeom prst="rect">
            <a:avLst/>
          </a:prstGeom>
        </p:spPr>
      </p:pic>
      <p:sp>
        <p:nvSpPr>
          <p:cNvPr id="3" name="Text 0"/>
          <p:cNvSpPr/>
          <p:nvPr/>
        </p:nvSpPr>
        <p:spPr>
          <a:xfrm>
            <a:off x="7614761" y="3111460"/>
            <a:ext cx="6185535"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XG Boost: Confusion Matrix and ROC Curve</a:t>
            </a:r>
            <a:endParaRPr lang="en-US" sz="4400" dirty="0"/>
          </a:p>
        </p:txBody>
      </p:sp>
      <p:sp>
        <p:nvSpPr>
          <p:cNvPr id="4" name="Text 1"/>
          <p:cNvSpPr/>
          <p:nvPr/>
        </p:nvSpPr>
        <p:spPr>
          <a:xfrm>
            <a:off x="7614761" y="4758809"/>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453634"/>
            <a:ext cx="6185535" cy="5322332"/>
          </a:xfrm>
          <a:prstGeom prst="rect">
            <a:avLst/>
          </a:prstGeom>
        </p:spPr>
      </p:pic>
      <p:sp>
        <p:nvSpPr>
          <p:cNvPr id="3" name="Text 0"/>
          <p:cNvSpPr/>
          <p:nvPr/>
        </p:nvSpPr>
        <p:spPr>
          <a:xfrm>
            <a:off x="7614761" y="3058716"/>
            <a:ext cx="6185535"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Logistic Regression: Confusion Matrix and ROC Curve</a:t>
            </a:r>
            <a:endParaRPr lang="en-US" sz="4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37724" y="1409462"/>
            <a:ext cx="4505920" cy="563285"/>
          </a:xfrm>
          <a:prstGeom prst="rect">
            <a:avLst/>
          </a:prstGeom>
          <a:noFill/>
          <a:ln/>
        </p:spPr>
        <p:txBody>
          <a:bodyPr wrap="none" lIns="0" tIns="0" rIns="0" bIns="0" rtlCol="0" anchor="t"/>
          <a:lstStyle/>
          <a:p>
            <a:pPr algn="l" indent="0" marL="0">
              <a:lnSpc>
                <a:spcPts val="4400"/>
              </a:lnSpc>
              <a:buNone/>
            </a:pPr>
            <a:r>
              <a:rPr lang="en-US" sz="3500" b="1" dirty="0">
                <a:solidFill>
                  <a:srgbClr val="FFFFFF"/>
                </a:solidFill>
                <a:latin typeface="Kanit" pitchFamily="34" charset="0"/>
                <a:ea typeface="Kanit" pitchFamily="34" charset="-122"/>
                <a:cs typeface="Kanit" pitchFamily="34" charset="-120"/>
              </a:rPr>
              <a:t>Conclusion</a:t>
            </a:r>
            <a:pPr algn="l" indent="0" marL="0">
              <a:lnSpc>
                <a:spcPts val="4400"/>
              </a:lnSpc>
              <a:buNone/>
            </a:pPr>
            <a:r>
              <a:rPr lang="en-US" sz="3500" b="1" u="sng" dirty="0">
                <a:solidFill>
                  <a:srgbClr val="FD505F"/>
                </a:solidFill>
                <a:latin typeface="Kanit" pitchFamily="34" charset="0"/>
                <a:ea typeface="Kanit" pitchFamily="34" charset="-122"/>
                <a:cs typeface="Kanit" pitchFamily="34" charset="-120"/>
                <a:hlinkClick r:id="rId1" invalidUrl="" action="" tgtFrame="" tooltip="" history="1" highlightClick="0" endSnd="0">
                  <a:extLst>
                    <a:ext uri="{A12FA001-AC4F-418D-AE19-62706E023703}">
                      <ahyp:hlinkClr xmlns:ahyp="http://schemas.microsoft.com/office/drawing/2018/hyperlinkcolor" val="tx"/>
                    </a:ext>
                  </a:extLst>
                </a:hlinkClick>
              </a:rPr>
              <a:t>¶</a:t>
            </a:r>
            <a:endParaRPr lang="en-US" sz="3500" dirty="0"/>
          </a:p>
        </p:txBody>
      </p:sp>
      <p:sp>
        <p:nvSpPr>
          <p:cNvPr id="3" name="Text 1"/>
          <p:cNvSpPr/>
          <p:nvPr/>
        </p:nvSpPr>
        <p:spPr>
          <a:xfrm>
            <a:off x="837724" y="2451497"/>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project successfully addresses the growing challenge of healthcare provider fraud by building a predictive model using structured claims data. Through comprehensive data integration from inpatient, outpatient, and beneficiary sources, we engineered critical features such as hospital stay length, claim duration, and reimbursement patterns.</a:t>
            </a:r>
            <a:endParaRPr lang="en-US" sz="1850" dirty="0"/>
          </a:p>
        </p:txBody>
      </p:sp>
      <p:sp>
        <p:nvSpPr>
          <p:cNvPr id="4" name="Text 2"/>
          <p:cNvSpPr/>
          <p:nvPr/>
        </p:nvSpPr>
        <p:spPr>
          <a:xfrm>
            <a:off x="837724" y="4252793"/>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Using machine learning models like Logistic Regression, Random Forest, and XGBoost, we were able to classify providers as potentially fraudulent or not. Among them, Random Forest delivered the best overall performance. Our analysis revealed that high claim frequency, excessive reimbursement, and certain chronic conditions are strong indicators of fraudulent behavior.</a:t>
            </a:r>
            <a:endParaRPr lang="en-US" sz="1850" dirty="0"/>
          </a:p>
        </p:txBody>
      </p:sp>
      <p:sp>
        <p:nvSpPr>
          <p:cNvPr id="5" name="Text 3"/>
          <p:cNvSpPr/>
          <p:nvPr/>
        </p:nvSpPr>
        <p:spPr>
          <a:xfrm>
            <a:off x="837724" y="6054090"/>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final model was used to evaluate unseen provider data, enabling insurance companies to proactively identify suspicious providers and reduce financial loss due to fraudulent claims.</a:t>
            </a:r>
            <a:endParaRPr lang="en-US" sz="18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37724" y="3331845"/>
            <a:ext cx="11376541"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Prediction File Name: unseen_predictions.csv</a:t>
            </a:r>
            <a:endParaRPr lang="en-US" sz="4400" dirty="0"/>
          </a:p>
        </p:txBody>
      </p:sp>
      <p:sp>
        <p:nvSpPr>
          <p:cNvPr id="3" name="Text 1"/>
          <p:cNvSpPr/>
          <p:nvPr/>
        </p:nvSpPr>
        <p:spPr>
          <a:xfrm>
            <a:off x="837724" y="4514612"/>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37724" y="3058716"/>
            <a:ext cx="5632490" cy="2112050"/>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Cloud Deployment: </a:t>
            </a:r>
            <a:pPr algn="l" indent="0" marL="0">
              <a:lnSpc>
                <a:spcPts val="5500"/>
              </a:lnSpc>
              <a:buNone/>
            </a:pPr>
            <a:r>
              <a:rPr lang="en-US" sz="4400" dirty="0">
                <a:solidFill>
                  <a:srgbClr val="FFFFFF"/>
                </a:solidFill>
                <a:latin typeface="Kanit" pitchFamily="34" charset="0"/>
                <a:ea typeface="Kanit" pitchFamily="34" charset="-122"/>
                <a:cs typeface="Kanit" pitchFamily="34" charset="-120"/>
              </a:rPr>
              <a:t>
</a:t>
            </a:r>
            <a:pPr algn="l" indent="0" marL="0">
              <a:lnSpc>
                <a:spcPts val="5500"/>
              </a:lnSpc>
              <a:buNone/>
            </a:pPr>
            <a:r>
              <a:rPr lang="en-US" sz="4400" dirty="0">
                <a:solidFill>
                  <a:srgbClr val="FFFFFF"/>
                </a:solidFill>
                <a:latin typeface="Kanit" pitchFamily="34" charset="0"/>
                <a:ea typeface="Kanit" pitchFamily="34" charset="-122"/>
                <a:cs typeface="Kanit" pitchFamily="34" charset="-120"/>
              </a:rPr>
              <a:t>
</a:t>
            </a:r>
            <a:pPr algn="l" indent="0" marL="0">
              <a:lnSpc>
                <a:spcPts val="5500"/>
              </a:lnSpc>
              <a:buNone/>
            </a:pPr>
            <a:r>
              <a:rPr lang="en-US" sz="4400" dirty="0">
                <a:solidFill>
                  <a:srgbClr val="FFFFFF"/>
                </a:solidFill>
                <a:latin typeface="Kanit" pitchFamily="34" charset="0"/>
                <a:ea typeface="Kanit" pitchFamily="34" charset="-122"/>
                <a:cs typeface="Kanit" pitchFamily="34" charset="-120"/>
              </a:rPr>
              <a:t>Streamlit Link: </a:t>
            </a:r>
            <a:endParaRPr lang="en-US" sz="4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16268" y="565547"/>
            <a:ext cx="3314462" cy="421958"/>
          </a:xfrm>
          <a:prstGeom prst="rect">
            <a:avLst/>
          </a:prstGeom>
          <a:noFill/>
          <a:ln/>
        </p:spPr>
        <p:txBody>
          <a:bodyPr wrap="none" lIns="0" tIns="0" rIns="0" bIns="0" rtlCol="0" anchor="t"/>
          <a:lstStyle/>
          <a:p>
            <a:pPr algn="l" indent="0" marL="0">
              <a:lnSpc>
                <a:spcPts val="3250"/>
              </a:lnSpc>
              <a:buNone/>
            </a:pPr>
            <a:r>
              <a:rPr lang="en-US" sz="2600" dirty="0">
                <a:solidFill>
                  <a:srgbClr val="000000"/>
                </a:solidFill>
                <a:latin typeface="Kanit" pitchFamily="34" charset="0"/>
                <a:ea typeface="Kanit" pitchFamily="34" charset="-122"/>
                <a:cs typeface="Kanit" pitchFamily="34" charset="-120"/>
              </a:rPr>
              <a:t>🔮</a:t>
            </a:r>
            <a:pPr algn="l" indent="0" marL="0">
              <a:lnSpc>
                <a:spcPts val="3250"/>
              </a:lnSpc>
              <a:buNone/>
            </a:pPr>
            <a:r>
              <a:rPr lang="en-US" sz="2600" b="1" dirty="0">
                <a:solidFill>
                  <a:srgbClr val="FFFFFF"/>
                </a:solidFill>
                <a:latin typeface="Kanit" pitchFamily="34" charset="0"/>
                <a:ea typeface="Kanit" pitchFamily="34" charset="-122"/>
                <a:cs typeface="Kanit" pitchFamily="34" charset="-120"/>
              </a:rPr>
              <a:t> Future Scope</a:t>
            </a:r>
            <a:endParaRPr lang="en-US" sz="2600" dirty="0"/>
          </a:p>
        </p:txBody>
      </p:sp>
      <p:sp>
        <p:nvSpPr>
          <p:cNvPr id="3" name="Text 1"/>
          <p:cNvSpPr/>
          <p:nvPr/>
        </p:nvSpPr>
        <p:spPr>
          <a:xfrm>
            <a:off x="616268" y="1339572"/>
            <a:ext cx="13397865" cy="281702"/>
          </a:xfrm>
          <a:prstGeom prst="rect">
            <a:avLst/>
          </a:prstGeom>
          <a:noFill/>
          <a:ln/>
        </p:spPr>
        <p:txBody>
          <a:bodyPr wrap="none" lIns="0" tIns="0" rIns="0" bIns="0" rtlCol="0" anchor="t"/>
          <a:lstStyle/>
          <a:p>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This project lays the groundwork for scalable and intelligent fraud detection systems in healthcare. Future developments can include:</a:t>
            </a:r>
            <a:endParaRPr lang="en-US" sz="1350" dirty="0"/>
          </a:p>
        </p:txBody>
      </p:sp>
      <p:sp>
        <p:nvSpPr>
          <p:cNvPr id="4" name="Text 2"/>
          <p:cNvSpPr/>
          <p:nvPr/>
        </p:nvSpPr>
        <p:spPr>
          <a:xfrm>
            <a:off x="616268" y="1819275"/>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Real-time Fraud Detection:</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Integrate the trained model with claim submission pipelines to flag potentially fraudulent providers in real time, enabling proactive action.</a:t>
            </a:r>
            <a:endParaRPr lang="en-US" sz="1350" dirty="0"/>
          </a:p>
        </p:txBody>
      </p:sp>
      <p:sp>
        <p:nvSpPr>
          <p:cNvPr id="5" name="Text 3"/>
          <p:cNvSpPr/>
          <p:nvPr/>
        </p:nvSpPr>
        <p:spPr>
          <a:xfrm>
            <a:off x="616268" y="2444234"/>
            <a:ext cx="13397865" cy="845106"/>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Explainable AI (XAI):</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Leverage techniques like SHAP (SHapley Additive exPlanations) or LIME (Local Interpretable Model-agnostic Explanations) to make model decisions interpretable for compliance officers and stakeholders.</a:t>
            </a:r>
            <a:endParaRPr lang="en-US" sz="1350" dirty="0"/>
          </a:p>
        </p:txBody>
      </p:sp>
      <p:sp>
        <p:nvSpPr>
          <p:cNvPr id="6" name="Text 4"/>
          <p:cNvSpPr/>
          <p:nvPr/>
        </p:nvSpPr>
        <p:spPr>
          <a:xfrm>
            <a:off x="616268" y="3350895"/>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Graph-Based Analysis:</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Use network/graph theory to model relationships between providers, patients, and procedures to uncover hidden fraud rings or collusion patterns.</a:t>
            </a:r>
            <a:endParaRPr lang="en-US" sz="1350" dirty="0"/>
          </a:p>
        </p:txBody>
      </p:sp>
      <p:sp>
        <p:nvSpPr>
          <p:cNvPr id="7" name="Text 5"/>
          <p:cNvSpPr/>
          <p:nvPr/>
        </p:nvSpPr>
        <p:spPr>
          <a:xfrm>
            <a:off x="616268" y="3975854"/>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Temporal and Sequential Modeling:</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Incorporate claim history over time using time-series models or LSTMs to capture evolving fraud patterns.</a:t>
            </a:r>
            <a:endParaRPr lang="en-US" sz="1350" dirty="0"/>
          </a:p>
        </p:txBody>
      </p:sp>
      <p:sp>
        <p:nvSpPr>
          <p:cNvPr id="8" name="Text 6"/>
          <p:cNvSpPr/>
          <p:nvPr/>
        </p:nvSpPr>
        <p:spPr>
          <a:xfrm>
            <a:off x="616268" y="4600813"/>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AutoML and Ensemble Methods:</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Utilize AutoML tools to automatically select and tune high-performing models, or combine multiple models in an ensemble to improve robustness.</a:t>
            </a:r>
            <a:endParaRPr lang="en-US" sz="1350" dirty="0"/>
          </a:p>
        </p:txBody>
      </p:sp>
      <p:sp>
        <p:nvSpPr>
          <p:cNvPr id="9" name="Text 7"/>
          <p:cNvSpPr/>
          <p:nvPr/>
        </p:nvSpPr>
        <p:spPr>
          <a:xfrm>
            <a:off x="616268" y="5225772"/>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Interactive Dashboards:</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Develop real-time monitoring dashboards for insurers to visualize fraud risk by provider, region, or claim type.</a:t>
            </a:r>
            <a:endParaRPr lang="en-US" sz="1350" dirty="0"/>
          </a:p>
        </p:txBody>
      </p:sp>
      <p:sp>
        <p:nvSpPr>
          <p:cNvPr id="10" name="Text 8"/>
          <p:cNvSpPr/>
          <p:nvPr/>
        </p:nvSpPr>
        <p:spPr>
          <a:xfrm>
            <a:off x="616268" y="5850731"/>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Feedback Loop for Continuous Learning:</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Retrain models periodically with feedback from audits and investigations to improve detection accuracy over time.</a:t>
            </a:r>
            <a:endParaRPr lang="en-US" sz="1350" dirty="0"/>
          </a:p>
        </p:txBody>
      </p:sp>
      <p:sp>
        <p:nvSpPr>
          <p:cNvPr id="11" name="Text 9"/>
          <p:cNvSpPr/>
          <p:nvPr/>
        </p:nvSpPr>
        <p:spPr>
          <a:xfrm>
            <a:off x="616268" y="6475690"/>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Integration with External Data:</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Include external datasets such as provider reviews, public sanctions, and geographic statistics to enrich the fraud detection pipeline.</a:t>
            </a:r>
            <a:endParaRPr lang="en-US" sz="1350" dirty="0"/>
          </a:p>
        </p:txBody>
      </p:sp>
      <p:sp>
        <p:nvSpPr>
          <p:cNvPr id="12" name="Text 10"/>
          <p:cNvSpPr/>
          <p:nvPr/>
        </p:nvSpPr>
        <p:spPr>
          <a:xfrm>
            <a:off x="616268" y="7100649"/>
            <a:ext cx="13397865" cy="56340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D9E1FF"/>
                </a:solidFill>
                <a:latin typeface="Martel Sans Light" pitchFamily="34" charset="0"/>
                <a:ea typeface="Martel Sans Light" pitchFamily="34" charset="-122"/>
                <a:cs typeface="Martel Sans Light" pitchFamily="34" charset="-120"/>
              </a:rPr>
              <a:t>Policy and Audit Optimization:</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
</a:t>
            </a:r>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Use risk scores from the model to design targeted audit strategies and customized insurance policies for high-risk providers</a:t>
            </a:r>
            <a:endParaRPr lang="en-US" sz="13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498896" y="3762732"/>
            <a:ext cx="5632490" cy="704017"/>
          </a:xfrm>
          <a:prstGeom prst="rect">
            <a:avLst/>
          </a:prstGeom>
          <a:noFill/>
          <a:ln/>
        </p:spPr>
        <p:txBody>
          <a:bodyPr wrap="none" lIns="0" tIns="0" rIns="0" bIns="0" rtlCol="0" anchor="t"/>
          <a:lstStyle/>
          <a:p>
            <a:pPr algn="ctr" indent="0" marL="0">
              <a:lnSpc>
                <a:spcPts val="5500"/>
              </a:lnSpc>
              <a:buNone/>
            </a:pPr>
            <a:r>
              <a:rPr lang="en-US" sz="4400" dirty="0">
                <a:solidFill>
                  <a:srgbClr val="FFFFFF"/>
                </a:solidFill>
                <a:latin typeface="Kanit" pitchFamily="34" charset="0"/>
                <a:ea typeface="Kanit" pitchFamily="34" charset="-122"/>
                <a:cs typeface="Kanit" pitchFamily="34" charset="-120"/>
              </a:rPr>
              <a:t>Thank You : )</a:t>
            </a:r>
            <a:endParaRPr lang="en-US"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91583"/>
            <a:ext cx="7374731"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Strategic Business Objectives</a:t>
            </a:r>
            <a:endParaRPr lang="en-US" sz="4400" dirty="0"/>
          </a:p>
        </p:txBody>
      </p:sp>
      <p:sp>
        <p:nvSpPr>
          <p:cNvPr id="4" name="Shape 1"/>
          <p:cNvSpPr/>
          <p:nvPr/>
        </p:nvSpPr>
        <p:spPr>
          <a:xfrm>
            <a:off x="837724" y="3254573"/>
            <a:ext cx="538520" cy="538520"/>
          </a:xfrm>
          <a:prstGeom prst="roundRect">
            <a:avLst>
              <a:gd name="adj" fmla="val 6668"/>
            </a:avLst>
          </a:prstGeom>
          <a:solidFill>
            <a:srgbClr val="2F2B54"/>
          </a:solidFill>
          <a:ln/>
        </p:spPr>
      </p:sp>
      <p:pic>
        <p:nvPicPr>
          <p:cNvPr id="5" name="Image 1" descr="preencoded.png">    </p:cNvPr>
          <p:cNvPicPr>
            <a:picLocks noChangeAspect="1"/>
          </p:cNvPicPr>
          <p:nvPr/>
        </p:nvPicPr>
        <p:blipFill>
          <a:blip r:embed="rId2"/>
          <a:stretch>
            <a:fillRect/>
          </a:stretch>
        </p:blipFill>
        <p:spPr>
          <a:xfrm>
            <a:off x="937974" y="3312557"/>
            <a:ext cx="337899" cy="422434"/>
          </a:xfrm>
          <a:prstGeom prst="rect">
            <a:avLst/>
          </a:prstGeom>
        </p:spPr>
      </p:pic>
      <p:sp>
        <p:nvSpPr>
          <p:cNvPr id="6" name="Text 2"/>
          <p:cNvSpPr/>
          <p:nvPr/>
        </p:nvSpPr>
        <p:spPr>
          <a:xfrm>
            <a:off x="1615559" y="3336846"/>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Predictive Model</a:t>
            </a:r>
            <a:endParaRPr lang="en-US" sz="2200" dirty="0"/>
          </a:p>
        </p:txBody>
      </p:sp>
      <p:sp>
        <p:nvSpPr>
          <p:cNvPr id="7" name="Text 3"/>
          <p:cNvSpPr/>
          <p:nvPr/>
        </p:nvSpPr>
        <p:spPr>
          <a:xfrm>
            <a:off x="1615559" y="3832384"/>
            <a:ext cx="280689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Identify fraudulent providers</a:t>
            </a:r>
            <a:endParaRPr lang="en-US" sz="1850" dirty="0"/>
          </a:p>
        </p:txBody>
      </p:sp>
      <p:sp>
        <p:nvSpPr>
          <p:cNvPr id="8" name="Shape 4"/>
          <p:cNvSpPr/>
          <p:nvPr/>
        </p:nvSpPr>
        <p:spPr>
          <a:xfrm>
            <a:off x="4721662" y="3254573"/>
            <a:ext cx="538520" cy="538520"/>
          </a:xfrm>
          <a:prstGeom prst="roundRect">
            <a:avLst>
              <a:gd name="adj" fmla="val 6668"/>
            </a:avLst>
          </a:prstGeom>
          <a:solidFill>
            <a:srgbClr val="2F2B54"/>
          </a:solidFill>
          <a:ln/>
        </p:spPr>
      </p:sp>
      <p:pic>
        <p:nvPicPr>
          <p:cNvPr id="9" name="Image 2" descr="preencoded.png">    </p:cNvPr>
          <p:cNvPicPr>
            <a:picLocks noChangeAspect="1"/>
          </p:cNvPicPr>
          <p:nvPr/>
        </p:nvPicPr>
        <p:blipFill>
          <a:blip r:embed="rId3"/>
          <a:stretch>
            <a:fillRect/>
          </a:stretch>
        </p:blipFill>
        <p:spPr>
          <a:xfrm>
            <a:off x="4821912" y="3312557"/>
            <a:ext cx="337899" cy="422434"/>
          </a:xfrm>
          <a:prstGeom prst="rect">
            <a:avLst/>
          </a:prstGeom>
        </p:spPr>
      </p:pic>
      <p:sp>
        <p:nvSpPr>
          <p:cNvPr id="10" name="Text 5"/>
          <p:cNvSpPr/>
          <p:nvPr/>
        </p:nvSpPr>
        <p:spPr>
          <a:xfrm>
            <a:off x="5499497" y="3336846"/>
            <a:ext cx="2806898"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Key Indicators</a:t>
            </a:r>
            <a:endParaRPr lang="en-US" sz="2200" dirty="0"/>
          </a:p>
        </p:txBody>
      </p:sp>
      <p:sp>
        <p:nvSpPr>
          <p:cNvPr id="11" name="Text 6"/>
          <p:cNvSpPr/>
          <p:nvPr/>
        </p:nvSpPr>
        <p:spPr>
          <a:xfrm>
            <a:off x="5499497" y="3832384"/>
            <a:ext cx="2806898"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Pinpoint suspicious behavior variables</a:t>
            </a:r>
            <a:endParaRPr lang="en-US" sz="1850" dirty="0"/>
          </a:p>
        </p:txBody>
      </p:sp>
      <p:sp>
        <p:nvSpPr>
          <p:cNvPr id="12" name="Shape 7"/>
          <p:cNvSpPr/>
          <p:nvPr/>
        </p:nvSpPr>
        <p:spPr>
          <a:xfrm>
            <a:off x="837724" y="5077182"/>
            <a:ext cx="538520" cy="538520"/>
          </a:xfrm>
          <a:prstGeom prst="roundRect">
            <a:avLst>
              <a:gd name="adj" fmla="val 6668"/>
            </a:avLst>
          </a:prstGeom>
          <a:solidFill>
            <a:srgbClr val="2F2B54"/>
          </a:solidFill>
          <a:ln/>
        </p:spPr>
      </p:sp>
      <p:pic>
        <p:nvPicPr>
          <p:cNvPr id="13" name="Image 3" descr="preencoded.png">    </p:cNvPr>
          <p:cNvPicPr>
            <a:picLocks noChangeAspect="1"/>
          </p:cNvPicPr>
          <p:nvPr/>
        </p:nvPicPr>
        <p:blipFill>
          <a:blip r:embed="rId4"/>
          <a:stretch>
            <a:fillRect/>
          </a:stretch>
        </p:blipFill>
        <p:spPr>
          <a:xfrm>
            <a:off x="937974" y="5135166"/>
            <a:ext cx="337899" cy="422434"/>
          </a:xfrm>
          <a:prstGeom prst="rect">
            <a:avLst/>
          </a:prstGeom>
        </p:spPr>
      </p:pic>
      <p:sp>
        <p:nvSpPr>
          <p:cNvPr id="14" name="Text 8"/>
          <p:cNvSpPr/>
          <p:nvPr/>
        </p:nvSpPr>
        <p:spPr>
          <a:xfrm>
            <a:off x="1615559" y="515945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Actionable Insights</a:t>
            </a:r>
            <a:endParaRPr lang="en-US" sz="2200" dirty="0"/>
          </a:p>
        </p:txBody>
      </p:sp>
      <p:sp>
        <p:nvSpPr>
          <p:cNvPr id="15" name="Text 9"/>
          <p:cNvSpPr/>
          <p:nvPr/>
        </p:nvSpPr>
        <p:spPr>
          <a:xfrm>
            <a:off x="1615559" y="5654993"/>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Deliver recommendations to insurers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388269"/>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Kanit" pitchFamily="34" charset="0"/>
                <a:ea typeface="Kanit" pitchFamily="34" charset="-122"/>
                <a:cs typeface="Kanit" pitchFamily="34" charset="-120"/>
              </a:rPr>
              <a:t>Core Data Sources</a:t>
            </a:r>
            <a:endParaRPr lang="en-US" sz="4400" dirty="0"/>
          </a:p>
        </p:txBody>
      </p:sp>
      <p:sp>
        <p:nvSpPr>
          <p:cNvPr id="4" name="Shape 1"/>
          <p:cNvSpPr/>
          <p:nvPr/>
        </p:nvSpPr>
        <p:spPr>
          <a:xfrm>
            <a:off x="6324124" y="2451259"/>
            <a:ext cx="3614618" cy="2266831"/>
          </a:xfrm>
          <a:prstGeom prst="roundRect">
            <a:avLst>
              <a:gd name="adj" fmla="val 1584"/>
            </a:avLst>
          </a:prstGeom>
          <a:solidFill>
            <a:srgbClr val="2F2B54"/>
          </a:solidFill>
          <a:ln/>
        </p:spPr>
      </p:sp>
      <p:sp>
        <p:nvSpPr>
          <p:cNvPr id="5" name="Text 2"/>
          <p:cNvSpPr/>
          <p:nvPr/>
        </p:nvSpPr>
        <p:spPr>
          <a:xfrm>
            <a:off x="6563439" y="269057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Inpatient Data</a:t>
            </a:r>
            <a:endParaRPr lang="en-US" sz="2200" dirty="0"/>
          </a:p>
        </p:txBody>
      </p:sp>
      <p:sp>
        <p:nvSpPr>
          <p:cNvPr id="6" name="Text 3"/>
          <p:cNvSpPr/>
          <p:nvPr/>
        </p:nvSpPr>
        <p:spPr>
          <a:xfrm>
            <a:off x="6563439" y="3186113"/>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Hospitalized patient claims</a:t>
            </a:r>
            <a:endParaRPr lang="en-US" sz="1850" dirty="0"/>
          </a:p>
        </p:txBody>
      </p:sp>
      <p:sp>
        <p:nvSpPr>
          <p:cNvPr id="7" name="Text 4"/>
          <p:cNvSpPr/>
          <p:nvPr/>
        </p:nvSpPr>
        <p:spPr>
          <a:xfrm>
            <a:off x="6563439" y="3712726"/>
            <a:ext cx="313598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Detailed procedural information</a:t>
            </a:r>
            <a:endParaRPr lang="en-US" sz="1850" dirty="0"/>
          </a:p>
        </p:txBody>
      </p:sp>
      <p:sp>
        <p:nvSpPr>
          <p:cNvPr id="8" name="Shape 5"/>
          <p:cNvSpPr/>
          <p:nvPr/>
        </p:nvSpPr>
        <p:spPr>
          <a:xfrm>
            <a:off x="10178058" y="2451259"/>
            <a:ext cx="3614618" cy="2266831"/>
          </a:xfrm>
          <a:prstGeom prst="roundRect">
            <a:avLst>
              <a:gd name="adj" fmla="val 1584"/>
            </a:avLst>
          </a:prstGeom>
          <a:solidFill>
            <a:srgbClr val="2F2B54"/>
          </a:solidFill>
          <a:ln/>
        </p:spPr>
      </p:sp>
      <p:sp>
        <p:nvSpPr>
          <p:cNvPr id="9" name="Text 6"/>
          <p:cNvSpPr/>
          <p:nvPr/>
        </p:nvSpPr>
        <p:spPr>
          <a:xfrm>
            <a:off x="10417373" y="269057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Outpatient Data</a:t>
            </a:r>
            <a:endParaRPr lang="en-US" sz="2200" dirty="0"/>
          </a:p>
        </p:txBody>
      </p:sp>
      <p:sp>
        <p:nvSpPr>
          <p:cNvPr id="10" name="Text 7"/>
          <p:cNvSpPr/>
          <p:nvPr/>
        </p:nvSpPr>
        <p:spPr>
          <a:xfrm>
            <a:off x="10417373" y="3186113"/>
            <a:ext cx="313598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Non-admitted patient claims</a:t>
            </a:r>
            <a:endParaRPr lang="en-US" sz="1850" dirty="0"/>
          </a:p>
        </p:txBody>
      </p:sp>
      <p:sp>
        <p:nvSpPr>
          <p:cNvPr id="11" name="Text 8"/>
          <p:cNvSpPr/>
          <p:nvPr/>
        </p:nvSpPr>
        <p:spPr>
          <a:xfrm>
            <a:off x="10417373" y="4095750"/>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Clinic and office visits</a:t>
            </a:r>
            <a:endParaRPr lang="en-US" sz="1850" dirty="0"/>
          </a:p>
        </p:txBody>
      </p:sp>
      <p:sp>
        <p:nvSpPr>
          <p:cNvPr id="12" name="Shape 9"/>
          <p:cNvSpPr/>
          <p:nvPr/>
        </p:nvSpPr>
        <p:spPr>
          <a:xfrm>
            <a:off x="6324124" y="4957405"/>
            <a:ext cx="7468553" cy="1883807"/>
          </a:xfrm>
          <a:prstGeom prst="roundRect">
            <a:avLst>
              <a:gd name="adj" fmla="val 1906"/>
            </a:avLst>
          </a:prstGeom>
          <a:solidFill>
            <a:srgbClr val="2F2B54"/>
          </a:solidFill>
          <a:ln/>
        </p:spPr>
      </p:sp>
      <p:sp>
        <p:nvSpPr>
          <p:cNvPr id="13" name="Text 10"/>
          <p:cNvSpPr/>
          <p:nvPr/>
        </p:nvSpPr>
        <p:spPr>
          <a:xfrm>
            <a:off x="6563439" y="519672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Beneficiary Data</a:t>
            </a:r>
            <a:endParaRPr lang="en-US" sz="2200" dirty="0"/>
          </a:p>
        </p:txBody>
      </p:sp>
      <p:sp>
        <p:nvSpPr>
          <p:cNvPr id="14" name="Text 11"/>
          <p:cNvSpPr/>
          <p:nvPr/>
        </p:nvSpPr>
        <p:spPr>
          <a:xfrm>
            <a:off x="6563439" y="5692259"/>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Patient demographics</a:t>
            </a:r>
            <a:endParaRPr lang="en-US" sz="1850" dirty="0"/>
          </a:p>
        </p:txBody>
      </p:sp>
      <p:sp>
        <p:nvSpPr>
          <p:cNvPr id="15" name="Text 12"/>
          <p:cNvSpPr/>
          <p:nvPr/>
        </p:nvSpPr>
        <p:spPr>
          <a:xfrm>
            <a:off x="6563439" y="6218873"/>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Health conditions, chronic illnesses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2118" y="590907"/>
            <a:ext cx="5056584" cy="631984"/>
          </a:xfrm>
          <a:prstGeom prst="rect">
            <a:avLst/>
          </a:prstGeom>
          <a:noFill/>
          <a:ln/>
        </p:spPr>
        <p:txBody>
          <a:bodyPr wrap="none" lIns="0" tIns="0" rIns="0" bIns="0" rtlCol="0" anchor="t"/>
          <a:lstStyle/>
          <a:p>
            <a:pPr algn="l" indent="0" marL="0">
              <a:lnSpc>
                <a:spcPts val="4950"/>
              </a:lnSpc>
              <a:buNone/>
            </a:pPr>
            <a:r>
              <a:rPr lang="en-US" sz="3950" dirty="0">
                <a:solidFill>
                  <a:srgbClr val="FFFFFF"/>
                </a:solidFill>
                <a:latin typeface="Kanit" pitchFamily="34" charset="0"/>
                <a:ea typeface="Kanit" pitchFamily="34" charset="-122"/>
                <a:cs typeface="Kanit" pitchFamily="34" charset="-120"/>
              </a:rPr>
              <a:t>Key Insights: </a:t>
            </a:r>
            <a:endParaRPr lang="en-US" sz="3950" dirty="0"/>
          </a:p>
        </p:txBody>
      </p:sp>
      <p:pic>
        <p:nvPicPr>
          <p:cNvPr id="3" name="Image 0" descr="preencoded.png">    </p:cNvPr>
          <p:cNvPicPr>
            <a:picLocks noChangeAspect="1"/>
          </p:cNvPicPr>
          <p:nvPr/>
        </p:nvPicPr>
        <p:blipFill>
          <a:blip r:embed="rId1"/>
          <a:stretch>
            <a:fillRect/>
          </a:stretch>
        </p:blipFill>
        <p:spPr>
          <a:xfrm>
            <a:off x="752118" y="1652588"/>
            <a:ext cx="8912066" cy="59877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026081"/>
            <a:ext cx="5730002" cy="563285"/>
          </a:xfrm>
          <a:prstGeom prst="rect">
            <a:avLst/>
          </a:prstGeom>
          <a:noFill/>
          <a:ln/>
        </p:spPr>
        <p:txBody>
          <a:bodyPr wrap="none" lIns="0" tIns="0" rIns="0" bIns="0" rtlCol="0" anchor="t"/>
          <a:lstStyle/>
          <a:p>
            <a:pPr algn="l" indent="0" marL="0">
              <a:lnSpc>
                <a:spcPts val="4400"/>
              </a:lnSpc>
              <a:buNone/>
            </a:pPr>
            <a:r>
              <a:rPr lang="en-US" sz="3500" dirty="0">
                <a:solidFill>
                  <a:srgbClr val="000000"/>
                </a:solidFill>
                <a:latin typeface="Kanit" pitchFamily="34" charset="0"/>
                <a:ea typeface="Kanit" pitchFamily="34" charset="-122"/>
                <a:cs typeface="Kanit" pitchFamily="34" charset="-120"/>
              </a:rPr>
              <a:t>🔍</a:t>
            </a:r>
            <a:pPr algn="l" indent="0" marL="0">
              <a:lnSpc>
                <a:spcPts val="4400"/>
              </a:lnSpc>
              <a:buNone/>
            </a:pPr>
            <a:r>
              <a:rPr lang="en-US" sz="3500" b="1" dirty="0">
                <a:solidFill>
                  <a:srgbClr val="FFFFFF"/>
                </a:solidFill>
                <a:latin typeface="Kanit" pitchFamily="34" charset="0"/>
                <a:ea typeface="Kanit" pitchFamily="34" charset="-122"/>
                <a:cs typeface="Kanit" pitchFamily="34" charset="-120"/>
              </a:rPr>
              <a:t> Uncovering Key Insights</a:t>
            </a:r>
            <a:endParaRPr lang="en-US" sz="3500" dirty="0"/>
          </a:p>
        </p:txBody>
      </p:sp>
      <p:sp>
        <p:nvSpPr>
          <p:cNvPr id="3" name="Text 1"/>
          <p:cNvSpPr/>
          <p:nvPr/>
        </p:nvSpPr>
        <p:spPr>
          <a:xfrm>
            <a:off x="837724" y="2068116"/>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To dive deeper into our healthcare data, we'll need to:</a:t>
            </a:r>
            <a:endParaRPr lang="en-US" sz="1850" dirty="0"/>
          </a:p>
        </p:txBody>
      </p:sp>
      <p:sp>
        <p:nvSpPr>
          <p:cNvPr id="4" name="Shape 2"/>
          <p:cNvSpPr/>
          <p:nvPr/>
        </p:nvSpPr>
        <p:spPr>
          <a:xfrm>
            <a:off x="837724" y="2720340"/>
            <a:ext cx="538520" cy="538520"/>
          </a:xfrm>
          <a:prstGeom prst="roundRect">
            <a:avLst>
              <a:gd name="adj" fmla="val 6668"/>
            </a:avLst>
          </a:prstGeom>
          <a:solidFill>
            <a:srgbClr val="2F2B54"/>
          </a:solidFill>
          <a:ln/>
        </p:spPr>
      </p:sp>
      <p:sp>
        <p:nvSpPr>
          <p:cNvPr id="5" name="Text 3"/>
          <p:cNvSpPr/>
          <p:nvPr/>
        </p:nvSpPr>
        <p:spPr>
          <a:xfrm>
            <a:off x="937974" y="2778323"/>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4"/>
          <p:cNvSpPr/>
          <p:nvPr/>
        </p:nvSpPr>
        <p:spPr>
          <a:xfrm>
            <a:off x="1615559" y="280261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Merge key datasets</a:t>
            </a:r>
            <a:endParaRPr lang="en-US" sz="2200" dirty="0"/>
          </a:p>
        </p:txBody>
      </p:sp>
      <p:sp>
        <p:nvSpPr>
          <p:cNvPr id="7" name="Shape 5"/>
          <p:cNvSpPr/>
          <p:nvPr/>
        </p:nvSpPr>
        <p:spPr>
          <a:xfrm>
            <a:off x="5255776" y="2720340"/>
            <a:ext cx="538520" cy="538520"/>
          </a:xfrm>
          <a:prstGeom prst="roundRect">
            <a:avLst>
              <a:gd name="adj" fmla="val 6668"/>
            </a:avLst>
          </a:prstGeom>
          <a:solidFill>
            <a:srgbClr val="2F2B54"/>
          </a:solidFill>
          <a:ln/>
        </p:spPr>
      </p:sp>
      <p:sp>
        <p:nvSpPr>
          <p:cNvPr id="8" name="Text 6"/>
          <p:cNvSpPr/>
          <p:nvPr/>
        </p:nvSpPr>
        <p:spPr>
          <a:xfrm>
            <a:off x="5356027" y="2778323"/>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9" name="Text 7"/>
          <p:cNvSpPr/>
          <p:nvPr/>
        </p:nvSpPr>
        <p:spPr>
          <a:xfrm>
            <a:off x="6033611" y="280261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Correct data types</a:t>
            </a:r>
            <a:endParaRPr lang="en-US" sz="2200" dirty="0"/>
          </a:p>
        </p:txBody>
      </p:sp>
      <p:sp>
        <p:nvSpPr>
          <p:cNvPr id="10" name="Shape 8"/>
          <p:cNvSpPr/>
          <p:nvPr/>
        </p:nvSpPr>
        <p:spPr>
          <a:xfrm>
            <a:off x="9673828" y="2720340"/>
            <a:ext cx="538520" cy="538520"/>
          </a:xfrm>
          <a:prstGeom prst="roundRect">
            <a:avLst>
              <a:gd name="adj" fmla="val 6668"/>
            </a:avLst>
          </a:prstGeom>
          <a:solidFill>
            <a:srgbClr val="2F2B54"/>
          </a:solidFill>
          <a:ln/>
        </p:spPr>
      </p:sp>
      <p:sp>
        <p:nvSpPr>
          <p:cNvPr id="11" name="Text 9"/>
          <p:cNvSpPr/>
          <p:nvPr/>
        </p:nvSpPr>
        <p:spPr>
          <a:xfrm>
            <a:off x="9774079" y="2778323"/>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2" name="Text 10"/>
          <p:cNvSpPr/>
          <p:nvPr/>
        </p:nvSpPr>
        <p:spPr>
          <a:xfrm>
            <a:off x="10451663" y="2802612"/>
            <a:ext cx="3341013"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Standardize column names</a:t>
            </a:r>
            <a:endParaRPr lang="en-US" sz="2200" dirty="0"/>
          </a:p>
        </p:txBody>
      </p:sp>
      <p:sp>
        <p:nvSpPr>
          <p:cNvPr id="13" name="Text 11"/>
          <p:cNvSpPr/>
          <p:nvPr/>
        </p:nvSpPr>
        <p:spPr>
          <a:xfrm>
            <a:off x="837724" y="3775710"/>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As we explore the data, we'll need to keep an eye out for some challenges:</a:t>
            </a:r>
            <a:endParaRPr lang="en-US" sz="1850" dirty="0"/>
          </a:p>
        </p:txBody>
      </p:sp>
      <p:sp>
        <p:nvSpPr>
          <p:cNvPr id="14" name="Shape 12"/>
          <p:cNvSpPr/>
          <p:nvPr/>
        </p:nvSpPr>
        <p:spPr>
          <a:xfrm>
            <a:off x="837724" y="4427934"/>
            <a:ext cx="6357818" cy="2123242"/>
          </a:xfrm>
          <a:prstGeom prst="roundRect">
            <a:avLst>
              <a:gd name="adj" fmla="val 1691"/>
            </a:avLst>
          </a:prstGeom>
          <a:solidFill>
            <a:srgbClr val="2F2B54"/>
          </a:solidFill>
          <a:ln/>
        </p:spPr>
      </p:sp>
      <p:sp>
        <p:nvSpPr>
          <p:cNvPr id="15" name="Text 13"/>
          <p:cNvSpPr/>
          <p:nvPr/>
        </p:nvSpPr>
        <p:spPr>
          <a:xfrm>
            <a:off x="1077039" y="466725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Missing values</a:t>
            </a:r>
            <a:endParaRPr lang="en-US" sz="2200" dirty="0"/>
          </a:p>
        </p:txBody>
      </p:sp>
      <p:sp>
        <p:nvSpPr>
          <p:cNvPr id="16" name="Text 14"/>
          <p:cNvSpPr/>
          <p:nvPr/>
        </p:nvSpPr>
        <p:spPr>
          <a:xfrm>
            <a:off x="1077039" y="5162788"/>
            <a:ext cx="5879187"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Certain columns, especially those related to procedures, diagnoses, and physician info, have significant gaps.</a:t>
            </a:r>
            <a:endParaRPr lang="en-US" sz="1850" dirty="0"/>
          </a:p>
        </p:txBody>
      </p:sp>
      <p:sp>
        <p:nvSpPr>
          <p:cNvPr id="17" name="Shape 15"/>
          <p:cNvSpPr/>
          <p:nvPr/>
        </p:nvSpPr>
        <p:spPr>
          <a:xfrm>
            <a:off x="7434858" y="4427934"/>
            <a:ext cx="6357818" cy="2123242"/>
          </a:xfrm>
          <a:prstGeom prst="roundRect">
            <a:avLst>
              <a:gd name="adj" fmla="val 1691"/>
            </a:avLst>
          </a:prstGeom>
          <a:solidFill>
            <a:srgbClr val="2F2B54"/>
          </a:solidFill>
          <a:ln/>
        </p:spPr>
      </p:sp>
      <p:sp>
        <p:nvSpPr>
          <p:cNvPr id="18" name="Text 16"/>
          <p:cNvSpPr/>
          <p:nvPr/>
        </p:nvSpPr>
        <p:spPr>
          <a:xfrm>
            <a:off x="7674173" y="4667250"/>
            <a:ext cx="3023473"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Highly nullable columns</a:t>
            </a:r>
            <a:endParaRPr lang="en-US" sz="2200" dirty="0"/>
          </a:p>
        </p:txBody>
      </p:sp>
      <p:sp>
        <p:nvSpPr>
          <p:cNvPr id="19" name="Text 17"/>
          <p:cNvSpPr/>
          <p:nvPr/>
        </p:nvSpPr>
        <p:spPr>
          <a:xfrm>
            <a:off x="7674173" y="5162788"/>
            <a:ext cx="5879187"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Columns with NullProbability close to 1.0 may need special handling or removal.</a:t>
            </a:r>
            <a:endParaRPr lang="en-US" sz="1850" dirty="0"/>
          </a:p>
        </p:txBody>
      </p:sp>
      <p:sp>
        <p:nvSpPr>
          <p:cNvPr id="20" name="Text 18"/>
          <p:cNvSpPr/>
          <p:nvPr/>
        </p:nvSpPr>
        <p:spPr>
          <a:xfrm>
            <a:off x="837724" y="6820376"/>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With a clean, consolidated dataset, we'll be primed to uncover valuable insights through EDA.</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15434" y="771525"/>
            <a:ext cx="3347204" cy="4562713"/>
          </a:xfrm>
          <a:prstGeom prst="rect">
            <a:avLst/>
          </a:prstGeom>
        </p:spPr>
      </p:pic>
      <p:sp>
        <p:nvSpPr>
          <p:cNvPr id="3" name="Text 0"/>
          <p:cNvSpPr/>
          <p:nvPr/>
        </p:nvSpPr>
        <p:spPr>
          <a:xfrm>
            <a:off x="5877878" y="749617"/>
            <a:ext cx="3532823" cy="421362"/>
          </a:xfrm>
          <a:prstGeom prst="rect">
            <a:avLst/>
          </a:prstGeom>
          <a:noFill/>
          <a:ln/>
        </p:spPr>
        <p:txBody>
          <a:bodyPr wrap="none" lIns="0" tIns="0" rIns="0" bIns="0" rtlCol="0" anchor="t"/>
          <a:lstStyle/>
          <a:p>
            <a:pPr algn="l" indent="0" marL="0">
              <a:lnSpc>
                <a:spcPts val="3250"/>
              </a:lnSpc>
              <a:buNone/>
            </a:pPr>
            <a:r>
              <a:rPr lang="en-US" sz="2600" dirty="0">
                <a:solidFill>
                  <a:srgbClr val="000000"/>
                </a:solidFill>
                <a:latin typeface="Kanit" pitchFamily="34" charset="0"/>
                <a:ea typeface="Kanit" pitchFamily="34" charset="-122"/>
                <a:cs typeface="Kanit" pitchFamily="34" charset="-120"/>
              </a:rPr>
              <a:t>🔍</a:t>
            </a:r>
            <a:pPr algn="l" indent="0" marL="0">
              <a:lnSpc>
                <a:spcPts val="3250"/>
              </a:lnSpc>
              <a:buNone/>
            </a:pPr>
            <a:r>
              <a:rPr lang="en-US" sz="2600" b="1" dirty="0">
                <a:solidFill>
                  <a:srgbClr val="FFFFFF"/>
                </a:solidFill>
                <a:latin typeface="Kanit" pitchFamily="34" charset="0"/>
                <a:ea typeface="Kanit" pitchFamily="34" charset="-122"/>
                <a:cs typeface="Kanit" pitchFamily="34" charset="-120"/>
              </a:rPr>
              <a:t> Diving Into the Data</a:t>
            </a:r>
            <a:endParaRPr lang="en-US" sz="2600" dirty="0"/>
          </a:p>
        </p:txBody>
      </p:sp>
      <p:sp>
        <p:nvSpPr>
          <p:cNvPr id="4" name="Text 1"/>
          <p:cNvSpPr/>
          <p:nvPr/>
        </p:nvSpPr>
        <p:spPr>
          <a:xfrm>
            <a:off x="5877878" y="1346835"/>
            <a:ext cx="8144589" cy="562689"/>
          </a:xfrm>
          <a:prstGeom prst="rect">
            <a:avLst/>
          </a:prstGeom>
          <a:noFill/>
          <a:ln/>
        </p:spPr>
        <p:txBody>
          <a:bodyPr wrap="square" lIns="0" tIns="0" rIns="0" bIns="0" rtlCol="0" anchor="t"/>
          <a:lstStyle/>
          <a:p>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To uncover valuable insights, we'll first need to prepare our claims data. This involves a few key steps:</a:t>
            </a:r>
            <a:endParaRPr lang="en-US" sz="1350" dirty="0"/>
          </a:p>
        </p:txBody>
      </p:sp>
      <p:sp>
        <p:nvSpPr>
          <p:cNvPr id="5" name="Shape 2"/>
          <p:cNvSpPr/>
          <p:nvPr/>
        </p:nvSpPr>
        <p:spPr>
          <a:xfrm>
            <a:off x="5877878" y="4422219"/>
            <a:ext cx="8144589" cy="22860"/>
          </a:xfrm>
          <a:prstGeom prst="roundRect">
            <a:avLst>
              <a:gd name="adj" fmla="val 115398"/>
            </a:avLst>
          </a:prstGeom>
          <a:solidFill>
            <a:srgbClr val="48446D"/>
          </a:solidFill>
          <a:ln/>
        </p:spPr>
      </p:sp>
      <p:sp>
        <p:nvSpPr>
          <p:cNvPr id="6" name="Shape 3"/>
          <p:cNvSpPr/>
          <p:nvPr/>
        </p:nvSpPr>
        <p:spPr>
          <a:xfrm>
            <a:off x="7847528" y="3894713"/>
            <a:ext cx="22860" cy="527566"/>
          </a:xfrm>
          <a:prstGeom prst="roundRect">
            <a:avLst>
              <a:gd name="adj" fmla="val 115398"/>
            </a:avLst>
          </a:prstGeom>
          <a:solidFill>
            <a:srgbClr val="48446D"/>
          </a:solidFill>
          <a:ln/>
        </p:spPr>
      </p:sp>
      <p:sp>
        <p:nvSpPr>
          <p:cNvPr id="7" name="Shape 4"/>
          <p:cNvSpPr/>
          <p:nvPr/>
        </p:nvSpPr>
        <p:spPr>
          <a:xfrm>
            <a:off x="7661196" y="4224397"/>
            <a:ext cx="395645" cy="395645"/>
          </a:xfrm>
          <a:prstGeom prst="roundRect">
            <a:avLst>
              <a:gd name="adj" fmla="val 6668"/>
            </a:avLst>
          </a:prstGeom>
          <a:solidFill>
            <a:srgbClr val="2F2B54"/>
          </a:solidFill>
          <a:ln/>
        </p:spPr>
      </p:sp>
      <p:sp>
        <p:nvSpPr>
          <p:cNvPr id="8" name="Text 5"/>
          <p:cNvSpPr/>
          <p:nvPr/>
        </p:nvSpPr>
        <p:spPr>
          <a:xfrm>
            <a:off x="7734836" y="4267021"/>
            <a:ext cx="248245" cy="310277"/>
          </a:xfrm>
          <a:prstGeom prst="rect">
            <a:avLst/>
          </a:prstGeom>
          <a:noFill/>
          <a:ln/>
        </p:spPr>
        <p:txBody>
          <a:bodyPr wrap="none" lIns="0" tIns="0" rIns="0" bIns="0" rtlCol="0" anchor="t"/>
          <a:lstStyle/>
          <a:p>
            <a:pPr algn="ctr" indent="0" marL="0">
              <a:lnSpc>
                <a:spcPts val="1950"/>
              </a:lnSpc>
              <a:buNone/>
            </a:pPr>
            <a:r>
              <a:rPr lang="en-US" sz="1950" dirty="0">
                <a:solidFill>
                  <a:srgbClr val="D9E1FF"/>
                </a:solidFill>
                <a:latin typeface="Kanit" pitchFamily="34" charset="0"/>
                <a:ea typeface="Kanit" pitchFamily="34" charset="-122"/>
                <a:cs typeface="Kanit" pitchFamily="34" charset="-120"/>
              </a:rPr>
              <a:t>1</a:t>
            </a:r>
            <a:endParaRPr lang="en-US" sz="1950" dirty="0"/>
          </a:p>
        </p:txBody>
      </p:sp>
      <p:sp>
        <p:nvSpPr>
          <p:cNvPr id="9" name="Text 6"/>
          <p:cNvSpPr/>
          <p:nvPr/>
        </p:nvSpPr>
        <p:spPr>
          <a:xfrm>
            <a:off x="6151126" y="2107287"/>
            <a:ext cx="3415903" cy="310277"/>
          </a:xfrm>
          <a:prstGeom prst="rect">
            <a:avLst/>
          </a:prstGeom>
          <a:noFill/>
          <a:ln/>
        </p:spPr>
        <p:txBody>
          <a:bodyPr wrap="none" lIns="0" tIns="0" rIns="0" bIns="0" rtlCol="0" anchor="t"/>
          <a:lstStyle/>
          <a:p>
            <a:pPr algn="ctr" indent="0" marL="0">
              <a:lnSpc>
                <a:spcPts val="2400"/>
              </a:lnSpc>
              <a:buNone/>
            </a:pPr>
            <a:r>
              <a:rPr lang="en-US" sz="1950" dirty="0">
                <a:solidFill>
                  <a:srgbClr val="D9E1FF"/>
                </a:solidFill>
                <a:latin typeface="Kanit" pitchFamily="34" charset="0"/>
                <a:ea typeface="Kanit" pitchFamily="34" charset="-122"/>
                <a:cs typeface="Kanit" pitchFamily="34" charset="-120"/>
              </a:rPr>
              <a:t>1. Merge Inpatient &amp; Outpatient</a:t>
            </a:r>
            <a:endParaRPr lang="en-US" sz="1950" dirty="0"/>
          </a:p>
        </p:txBody>
      </p:sp>
      <p:sp>
        <p:nvSpPr>
          <p:cNvPr id="10" name="Text 7"/>
          <p:cNvSpPr/>
          <p:nvPr/>
        </p:nvSpPr>
        <p:spPr>
          <a:xfrm>
            <a:off x="6053733" y="2593419"/>
            <a:ext cx="3610689" cy="1125379"/>
          </a:xfrm>
          <a:prstGeom prst="rect">
            <a:avLst/>
          </a:prstGeom>
          <a:noFill/>
          <a:ln/>
        </p:spPr>
        <p:txBody>
          <a:bodyPr wrap="square" lIns="0" tIns="0" rIns="0" bIns="0" rtlCol="0" anchor="t"/>
          <a:lstStyle/>
          <a:p>
            <a:pPr algn="ctr"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Combine the inpatient and outpatient claim records into a single, unified dataset. This gives us a complete view of all claims per provider.</a:t>
            </a:r>
            <a:endParaRPr lang="en-US" sz="1350" dirty="0"/>
          </a:p>
        </p:txBody>
      </p:sp>
      <p:sp>
        <p:nvSpPr>
          <p:cNvPr id="11" name="Shape 8"/>
          <p:cNvSpPr/>
          <p:nvPr/>
        </p:nvSpPr>
        <p:spPr>
          <a:xfrm>
            <a:off x="9938623" y="4422160"/>
            <a:ext cx="22860" cy="527566"/>
          </a:xfrm>
          <a:prstGeom prst="roundRect">
            <a:avLst>
              <a:gd name="adj" fmla="val 115398"/>
            </a:avLst>
          </a:prstGeom>
          <a:solidFill>
            <a:srgbClr val="48446D"/>
          </a:solidFill>
          <a:ln/>
        </p:spPr>
      </p:sp>
      <p:sp>
        <p:nvSpPr>
          <p:cNvPr id="12" name="Shape 9"/>
          <p:cNvSpPr/>
          <p:nvPr/>
        </p:nvSpPr>
        <p:spPr>
          <a:xfrm>
            <a:off x="9752290" y="4224397"/>
            <a:ext cx="395645" cy="395645"/>
          </a:xfrm>
          <a:prstGeom prst="roundRect">
            <a:avLst>
              <a:gd name="adj" fmla="val 6668"/>
            </a:avLst>
          </a:prstGeom>
          <a:solidFill>
            <a:srgbClr val="2F2B54"/>
          </a:solidFill>
          <a:ln/>
        </p:spPr>
      </p:sp>
      <p:sp>
        <p:nvSpPr>
          <p:cNvPr id="13" name="Text 10"/>
          <p:cNvSpPr/>
          <p:nvPr/>
        </p:nvSpPr>
        <p:spPr>
          <a:xfrm>
            <a:off x="9825930" y="4267021"/>
            <a:ext cx="248245" cy="310277"/>
          </a:xfrm>
          <a:prstGeom prst="rect">
            <a:avLst/>
          </a:prstGeom>
          <a:noFill/>
          <a:ln/>
        </p:spPr>
        <p:txBody>
          <a:bodyPr wrap="none" lIns="0" tIns="0" rIns="0" bIns="0" rtlCol="0" anchor="t"/>
          <a:lstStyle/>
          <a:p>
            <a:pPr algn="ctr" indent="0" marL="0">
              <a:lnSpc>
                <a:spcPts val="1950"/>
              </a:lnSpc>
              <a:buNone/>
            </a:pPr>
            <a:r>
              <a:rPr lang="en-US" sz="1950" dirty="0">
                <a:solidFill>
                  <a:srgbClr val="D9E1FF"/>
                </a:solidFill>
                <a:latin typeface="Kanit" pitchFamily="34" charset="0"/>
                <a:ea typeface="Kanit" pitchFamily="34" charset="-122"/>
                <a:cs typeface="Kanit" pitchFamily="34" charset="-120"/>
              </a:rPr>
              <a:t>2</a:t>
            </a:r>
            <a:endParaRPr lang="en-US" sz="1950" dirty="0"/>
          </a:p>
        </p:txBody>
      </p:sp>
      <p:sp>
        <p:nvSpPr>
          <p:cNvPr id="14" name="Text 11"/>
          <p:cNvSpPr/>
          <p:nvPr/>
        </p:nvSpPr>
        <p:spPr>
          <a:xfrm>
            <a:off x="8269129" y="5125641"/>
            <a:ext cx="3362087" cy="310277"/>
          </a:xfrm>
          <a:prstGeom prst="rect">
            <a:avLst/>
          </a:prstGeom>
          <a:noFill/>
          <a:ln/>
        </p:spPr>
        <p:txBody>
          <a:bodyPr wrap="none" lIns="0" tIns="0" rIns="0" bIns="0" rtlCol="0" anchor="t"/>
          <a:lstStyle/>
          <a:p>
            <a:pPr algn="ctr" indent="0" marL="0">
              <a:lnSpc>
                <a:spcPts val="2400"/>
              </a:lnSpc>
              <a:buNone/>
            </a:pPr>
            <a:r>
              <a:rPr lang="en-US" sz="1950" dirty="0">
                <a:solidFill>
                  <a:srgbClr val="D9E1FF"/>
                </a:solidFill>
                <a:latin typeface="Kanit" pitchFamily="34" charset="0"/>
                <a:ea typeface="Kanit" pitchFamily="34" charset="-122"/>
                <a:cs typeface="Kanit" pitchFamily="34" charset="-120"/>
              </a:rPr>
              <a:t>2. Enrich with Beneficiary Data</a:t>
            </a:r>
            <a:endParaRPr lang="en-US" sz="1950" dirty="0"/>
          </a:p>
        </p:txBody>
      </p:sp>
      <p:sp>
        <p:nvSpPr>
          <p:cNvPr id="15" name="Text 12"/>
          <p:cNvSpPr/>
          <p:nvPr/>
        </p:nvSpPr>
        <p:spPr>
          <a:xfrm>
            <a:off x="8144827" y="5611773"/>
            <a:ext cx="3610689" cy="1125379"/>
          </a:xfrm>
          <a:prstGeom prst="rect">
            <a:avLst/>
          </a:prstGeom>
          <a:noFill/>
          <a:ln/>
        </p:spPr>
        <p:txBody>
          <a:bodyPr wrap="square" lIns="0" tIns="0" rIns="0" bIns="0" rtlCol="0" anchor="t"/>
          <a:lstStyle/>
          <a:p>
            <a:pPr algn="ctr"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Merge the claims with beneficiary information like age, gender, and chronic conditions. This patient-level data is crucial for fraud detection.</a:t>
            </a:r>
            <a:endParaRPr lang="en-US" sz="1350" dirty="0"/>
          </a:p>
        </p:txBody>
      </p:sp>
      <p:sp>
        <p:nvSpPr>
          <p:cNvPr id="16" name="Shape 13"/>
          <p:cNvSpPr/>
          <p:nvPr/>
        </p:nvSpPr>
        <p:spPr>
          <a:xfrm>
            <a:off x="12029718" y="3894713"/>
            <a:ext cx="22860" cy="527566"/>
          </a:xfrm>
          <a:prstGeom prst="roundRect">
            <a:avLst>
              <a:gd name="adj" fmla="val 115398"/>
            </a:avLst>
          </a:prstGeom>
          <a:solidFill>
            <a:srgbClr val="48446D"/>
          </a:solidFill>
          <a:ln/>
        </p:spPr>
      </p:sp>
      <p:sp>
        <p:nvSpPr>
          <p:cNvPr id="17" name="Shape 14"/>
          <p:cNvSpPr/>
          <p:nvPr/>
        </p:nvSpPr>
        <p:spPr>
          <a:xfrm>
            <a:off x="11843385" y="4224397"/>
            <a:ext cx="395645" cy="395645"/>
          </a:xfrm>
          <a:prstGeom prst="roundRect">
            <a:avLst>
              <a:gd name="adj" fmla="val 6668"/>
            </a:avLst>
          </a:prstGeom>
          <a:solidFill>
            <a:srgbClr val="2F2B54"/>
          </a:solidFill>
          <a:ln/>
        </p:spPr>
      </p:sp>
      <p:sp>
        <p:nvSpPr>
          <p:cNvPr id="18" name="Text 15"/>
          <p:cNvSpPr/>
          <p:nvPr/>
        </p:nvSpPr>
        <p:spPr>
          <a:xfrm>
            <a:off x="11917025" y="4267021"/>
            <a:ext cx="248245" cy="310277"/>
          </a:xfrm>
          <a:prstGeom prst="rect">
            <a:avLst/>
          </a:prstGeom>
          <a:noFill/>
          <a:ln/>
        </p:spPr>
        <p:txBody>
          <a:bodyPr wrap="none" lIns="0" tIns="0" rIns="0" bIns="0" rtlCol="0" anchor="t"/>
          <a:lstStyle/>
          <a:p>
            <a:pPr algn="ctr" indent="0" marL="0">
              <a:lnSpc>
                <a:spcPts val="1950"/>
              </a:lnSpc>
              <a:buNone/>
            </a:pPr>
            <a:r>
              <a:rPr lang="en-US" sz="1950" dirty="0">
                <a:solidFill>
                  <a:srgbClr val="D9E1FF"/>
                </a:solidFill>
                <a:latin typeface="Kanit" pitchFamily="34" charset="0"/>
                <a:ea typeface="Kanit" pitchFamily="34" charset="-122"/>
                <a:cs typeface="Kanit" pitchFamily="34" charset="-120"/>
              </a:rPr>
              <a:t>3</a:t>
            </a:r>
            <a:endParaRPr lang="en-US" sz="1950" dirty="0"/>
          </a:p>
        </p:txBody>
      </p:sp>
      <p:sp>
        <p:nvSpPr>
          <p:cNvPr id="19" name="Text 16"/>
          <p:cNvSpPr/>
          <p:nvPr/>
        </p:nvSpPr>
        <p:spPr>
          <a:xfrm>
            <a:off x="10799802" y="2107287"/>
            <a:ext cx="2482810" cy="310277"/>
          </a:xfrm>
          <a:prstGeom prst="rect">
            <a:avLst/>
          </a:prstGeom>
          <a:noFill/>
          <a:ln/>
        </p:spPr>
        <p:txBody>
          <a:bodyPr wrap="none" lIns="0" tIns="0" rIns="0" bIns="0" rtlCol="0" anchor="t"/>
          <a:lstStyle/>
          <a:p>
            <a:pPr algn="ctr" indent="0" marL="0">
              <a:lnSpc>
                <a:spcPts val="2400"/>
              </a:lnSpc>
              <a:buNone/>
            </a:pPr>
            <a:r>
              <a:rPr lang="en-US" sz="1950" dirty="0">
                <a:solidFill>
                  <a:srgbClr val="D9E1FF"/>
                </a:solidFill>
                <a:latin typeface="Kanit" pitchFamily="34" charset="0"/>
                <a:ea typeface="Kanit" pitchFamily="34" charset="-122"/>
                <a:cs typeface="Kanit" pitchFamily="34" charset="-120"/>
              </a:rPr>
              <a:t>3. Add Fraud Labels</a:t>
            </a:r>
            <a:endParaRPr lang="en-US" sz="1950" dirty="0"/>
          </a:p>
        </p:txBody>
      </p:sp>
      <p:sp>
        <p:nvSpPr>
          <p:cNvPr id="20" name="Text 17"/>
          <p:cNvSpPr/>
          <p:nvPr/>
        </p:nvSpPr>
        <p:spPr>
          <a:xfrm>
            <a:off x="10235922" y="2593419"/>
            <a:ext cx="3610689" cy="1125379"/>
          </a:xfrm>
          <a:prstGeom prst="rect">
            <a:avLst/>
          </a:prstGeom>
          <a:noFill/>
          <a:ln/>
        </p:spPr>
        <p:txBody>
          <a:bodyPr wrap="square" lIns="0" tIns="0" rIns="0" bIns="0" rtlCol="0" anchor="t"/>
          <a:lstStyle/>
          <a:p>
            <a:pPr algn="ctr"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Join the enriched claims with our fraud labels, which flag providers suspected of submitting fraudulent claims. This gives us a labeled dataset to train our models.</a:t>
            </a:r>
            <a:endParaRPr lang="en-US" sz="1350" dirty="0"/>
          </a:p>
        </p:txBody>
      </p:sp>
      <p:sp>
        <p:nvSpPr>
          <p:cNvPr id="21" name="Text 18"/>
          <p:cNvSpPr/>
          <p:nvPr/>
        </p:nvSpPr>
        <p:spPr>
          <a:xfrm>
            <a:off x="5877878" y="6934914"/>
            <a:ext cx="8144589" cy="562689"/>
          </a:xfrm>
          <a:prstGeom prst="rect">
            <a:avLst/>
          </a:prstGeom>
          <a:noFill/>
          <a:ln/>
        </p:spPr>
        <p:txBody>
          <a:bodyPr wrap="square" lIns="0" tIns="0" rIns="0" bIns="0" rtlCol="0" anchor="t"/>
          <a:lstStyle/>
          <a:p>
            <a:pPr algn="l" indent="0" marL="0">
              <a:lnSpc>
                <a:spcPts val="2200"/>
              </a:lnSpc>
              <a:buNone/>
            </a:pPr>
            <a:r>
              <a:rPr lang="en-US" sz="1350" dirty="0">
                <a:solidFill>
                  <a:srgbClr val="D9E1FF"/>
                </a:solidFill>
                <a:latin typeface="Martel Sans Light" pitchFamily="34" charset="0"/>
                <a:ea typeface="Martel Sans Light" pitchFamily="34" charset="-122"/>
                <a:cs typeface="Martel Sans Light" pitchFamily="34" charset="-120"/>
              </a:rPr>
              <a:t>With these key preprocessing steps complete, we'll be primed to dive into exploratory data analysis and uncover hidden insights in the data.</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9965" y="526375"/>
            <a:ext cx="4504253" cy="1125855"/>
          </a:xfrm>
          <a:prstGeom prst="rect">
            <a:avLst/>
          </a:prstGeom>
          <a:noFill/>
          <a:ln/>
        </p:spPr>
        <p:txBody>
          <a:bodyPr wrap="square" lIns="0" tIns="0" rIns="0" bIns="0" rtlCol="0" anchor="t"/>
          <a:lstStyle/>
          <a:p>
            <a:pPr algn="l" indent="0" marL="0">
              <a:lnSpc>
                <a:spcPts val="4400"/>
              </a:lnSpc>
              <a:buNone/>
            </a:pPr>
            <a:r>
              <a:rPr lang="en-US" sz="3500" dirty="0">
                <a:solidFill>
                  <a:srgbClr val="FFFFFF"/>
                </a:solidFill>
                <a:latin typeface="Kanit" pitchFamily="34" charset="0"/>
                <a:ea typeface="Kanit" pitchFamily="34" charset="-122"/>
                <a:cs typeface="Kanit" pitchFamily="34" charset="-120"/>
              </a:rPr>
              <a:t>EDA Analysis:</a:t>
            </a:r>
            <a:pPr algn="l" indent="0" marL="0">
              <a:lnSpc>
                <a:spcPts val="4400"/>
              </a:lnSpc>
              <a:buNone/>
            </a:pPr>
            <a:r>
              <a:rPr lang="en-US" sz="3500" dirty="0">
                <a:solidFill>
                  <a:srgbClr val="FFFFFF"/>
                </a:solidFill>
                <a:latin typeface="Kanit" pitchFamily="34" charset="0"/>
                <a:ea typeface="Kanit" pitchFamily="34" charset="-122"/>
                <a:cs typeface="Kanit" pitchFamily="34" charset="-120"/>
              </a:rPr>
              <a:t>
</a:t>
            </a:r>
            <a:endParaRPr lang="en-US" sz="3500" dirty="0"/>
          </a:p>
        </p:txBody>
      </p:sp>
      <p:pic>
        <p:nvPicPr>
          <p:cNvPr id="3" name="Image 0" descr="preencoded.png">    </p:cNvPr>
          <p:cNvPicPr>
            <a:picLocks noChangeAspect="1"/>
          </p:cNvPicPr>
          <p:nvPr/>
        </p:nvPicPr>
        <p:blipFill>
          <a:blip r:embed="rId1"/>
          <a:stretch>
            <a:fillRect/>
          </a:stretch>
        </p:blipFill>
        <p:spPr>
          <a:xfrm>
            <a:off x="669965" y="2154555"/>
            <a:ext cx="8307110" cy="5333762"/>
          </a:xfrm>
          <a:prstGeom prst="rect">
            <a:avLst/>
          </a:prstGeom>
        </p:spPr>
      </p:pic>
      <p:sp>
        <p:nvSpPr>
          <p:cNvPr id="4" name="Text 1"/>
          <p:cNvSpPr/>
          <p:nvPr/>
        </p:nvSpPr>
        <p:spPr>
          <a:xfrm>
            <a:off x="11683484" y="2111573"/>
            <a:ext cx="2284452" cy="4287203"/>
          </a:xfrm>
          <a:prstGeom prst="rect">
            <a:avLst/>
          </a:prstGeom>
          <a:noFill/>
          <a:ln/>
        </p:spPr>
        <p:txBody>
          <a:bodyPr wrap="square" lIns="0" tIns="0" rIns="0" bIns="0" rtlCol="0" anchor="t"/>
          <a:lstStyle/>
          <a:p>
            <a:pPr algn="l" indent="0" marL="0">
              <a:lnSpc>
                <a:spcPts val="2400"/>
              </a:lnSpc>
              <a:buNone/>
            </a:pPr>
            <a:r>
              <a:rPr lang="en-US" sz="1500" b="1" i="1" dirty="0">
                <a:solidFill>
                  <a:srgbClr val="D9E1FF"/>
                </a:solidFill>
                <a:latin typeface="Martel Sans Light" pitchFamily="34" charset="0"/>
                <a:ea typeface="Martel Sans Light" pitchFamily="34" charset="-122"/>
                <a:cs typeface="Martel Sans Light" pitchFamily="34" charset="-120"/>
              </a:rPr>
              <a:t>Insight:</a:t>
            </a:r>
            <a:pPr algn="l" indent="0" marL="0">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 This is a </a:t>
            </a:r>
            <a:pPr algn="l" indent="0" marL="0">
              <a:lnSpc>
                <a:spcPts val="2400"/>
              </a:lnSpc>
              <a:buNone/>
            </a:pPr>
            <a:r>
              <a:rPr lang="en-US" sz="1500" b="1" dirty="0">
                <a:solidFill>
                  <a:srgbClr val="D9E1FF"/>
                </a:solidFill>
                <a:latin typeface="Martel Sans Light" pitchFamily="34" charset="0"/>
                <a:ea typeface="Martel Sans Light" pitchFamily="34" charset="-122"/>
                <a:cs typeface="Martel Sans Light" pitchFamily="34" charset="-120"/>
              </a:rPr>
              <a:t>univariate analysis</a:t>
            </a:r>
            <a:pPr algn="l" indent="0" marL="0">
              <a:lnSpc>
                <a:spcPts val="2400"/>
              </a:lnSpc>
              <a:buNone/>
            </a:pPr>
            <a:r>
              <a:rPr lang="en-US" sz="1500" dirty="0">
                <a:solidFill>
                  <a:srgbClr val="D9E1FF"/>
                </a:solidFill>
                <a:latin typeface="Martel Sans Light" pitchFamily="34" charset="0"/>
                <a:ea typeface="Martel Sans Light" pitchFamily="34" charset="-122"/>
                <a:cs typeface="Martel Sans Light" pitchFamily="34" charset="-120"/>
              </a:rPr>
              <a:t> of "PotentialFraud," showing that most providers are non-fraudulent ("No") compared to fraudulent ("Yes"). The data is imbalanced, with significantly more non-fraudulent cases, which may require attention in predictive modeling to avoid bias.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21757" y="2119551"/>
            <a:ext cx="6341864" cy="3991213"/>
          </a:xfrm>
          <a:prstGeom prst="rect">
            <a:avLst/>
          </a:prstGeom>
        </p:spPr>
      </p:pic>
      <p:sp>
        <p:nvSpPr>
          <p:cNvPr id="3" name="Text 0"/>
          <p:cNvSpPr/>
          <p:nvPr/>
        </p:nvSpPr>
        <p:spPr>
          <a:xfrm>
            <a:off x="7574399" y="773311"/>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Kanit" pitchFamily="34" charset="0"/>
                <a:ea typeface="Kanit" pitchFamily="34" charset="-122"/>
                <a:cs typeface="Kanit" pitchFamily="34" charset="-120"/>
              </a:rPr>
              <a:t>🔍</a:t>
            </a:r>
            <a:pPr algn="l" indent="0" marL="0">
              <a:lnSpc>
                <a:spcPts val="2350"/>
              </a:lnSpc>
              <a:buNone/>
            </a:pPr>
            <a:r>
              <a:rPr lang="en-US" sz="1900" b="1" dirty="0">
                <a:solidFill>
                  <a:srgbClr val="FFFFFF"/>
                </a:solidFill>
                <a:latin typeface="Kanit" pitchFamily="34" charset="0"/>
                <a:ea typeface="Kanit" pitchFamily="34" charset="-122"/>
                <a:cs typeface="Kanit" pitchFamily="34" charset="-120"/>
              </a:rPr>
              <a:t> Observations:</a:t>
            </a:r>
            <a:endParaRPr lang="en-US" sz="1900" dirty="0"/>
          </a:p>
        </p:txBody>
      </p:sp>
      <p:sp>
        <p:nvSpPr>
          <p:cNvPr id="4" name="Text 1"/>
          <p:cNvSpPr/>
          <p:nvPr/>
        </p:nvSpPr>
        <p:spPr>
          <a:xfrm>
            <a:off x="7574399" y="1282779"/>
            <a:ext cx="6341864"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This histogram displays the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age distribution of patients</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with fraudulent and non-fraudulent claims.</a:t>
            </a:r>
            <a:endParaRPr lang="en-US" sz="1600" dirty="0"/>
          </a:p>
        </p:txBody>
      </p:sp>
      <p:sp>
        <p:nvSpPr>
          <p:cNvPr id="5" name="Text 2"/>
          <p:cNvSpPr/>
          <p:nvPr/>
        </p:nvSpPr>
        <p:spPr>
          <a:xfrm>
            <a:off x="7574399" y="2014776"/>
            <a:ext cx="6341864"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Most claims are concentrated between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ages 65–85</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a:t>
            </a:r>
            <a:endParaRPr lang="en-US" sz="1600" dirty="0"/>
          </a:p>
        </p:txBody>
      </p:sp>
      <p:sp>
        <p:nvSpPr>
          <p:cNvPr id="6" name="Text 3"/>
          <p:cNvSpPr/>
          <p:nvPr/>
        </p:nvSpPr>
        <p:spPr>
          <a:xfrm>
            <a:off x="7574399" y="2416850"/>
            <a:ext cx="6341864"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Fraudulent claims peak slightly later (around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70–85</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suggesting targeted activity among older age groups.</a:t>
            </a:r>
            <a:endParaRPr lang="en-US" sz="1600" dirty="0"/>
          </a:p>
        </p:txBody>
      </p:sp>
      <p:sp>
        <p:nvSpPr>
          <p:cNvPr id="7" name="Text 4"/>
          <p:cNvSpPr/>
          <p:nvPr/>
        </p:nvSpPr>
        <p:spPr>
          <a:xfrm>
            <a:off x="7574399" y="3282910"/>
            <a:ext cx="2426256" cy="303252"/>
          </a:xfrm>
          <a:prstGeom prst="rect">
            <a:avLst/>
          </a:prstGeom>
          <a:noFill/>
          <a:ln/>
        </p:spPr>
        <p:txBody>
          <a:bodyPr wrap="none" lIns="0" tIns="0" rIns="0" bIns="0" rtlCol="0" anchor="t"/>
          <a:lstStyle/>
          <a:p>
            <a:pPr algn="l" indent="0" marL="0">
              <a:lnSpc>
                <a:spcPts val="2350"/>
              </a:lnSpc>
              <a:buNone/>
            </a:pPr>
            <a:r>
              <a:rPr lang="en-US" sz="1900" dirty="0">
                <a:solidFill>
                  <a:srgbClr val="000000"/>
                </a:solidFill>
                <a:latin typeface="Kanit" pitchFamily="34" charset="0"/>
                <a:ea typeface="Kanit" pitchFamily="34" charset="-122"/>
                <a:cs typeface="Kanit" pitchFamily="34" charset="-120"/>
              </a:rPr>
              <a:t>📌</a:t>
            </a:r>
            <a:pPr algn="l" indent="0" marL="0">
              <a:lnSpc>
                <a:spcPts val="2350"/>
              </a:lnSpc>
              <a:buNone/>
            </a:pPr>
            <a:r>
              <a:rPr lang="en-US" sz="1900" b="1" dirty="0">
                <a:solidFill>
                  <a:srgbClr val="FFFFFF"/>
                </a:solidFill>
                <a:latin typeface="Kanit" pitchFamily="34" charset="0"/>
                <a:ea typeface="Kanit" pitchFamily="34" charset="-122"/>
                <a:cs typeface="Kanit" pitchFamily="34" charset="-120"/>
              </a:rPr>
              <a:t> Insight:</a:t>
            </a:r>
            <a:endParaRPr lang="en-US" sz="1900" dirty="0"/>
          </a:p>
        </p:txBody>
      </p:sp>
      <p:sp>
        <p:nvSpPr>
          <p:cNvPr id="8" name="Text 5"/>
          <p:cNvSpPr/>
          <p:nvPr/>
        </p:nvSpPr>
        <p:spPr>
          <a:xfrm>
            <a:off x="7574399" y="3792379"/>
            <a:ext cx="6341864" cy="989767"/>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While both groups follow a similar distribution, there is a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slight increase in fraud prevalence among older patients, hinting at a potential vulnerability</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or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pattern in fraudulent billing</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a:t>
            </a:r>
            <a:endParaRPr lang="en-US" sz="1600" dirty="0"/>
          </a:p>
        </p:txBody>
      </p:sp>
      <p:sp>
        <p:nvSpPr>
          <p:cNvPr id="9" name="Text 6"/>
          <p:cNvSpPr/>
          <p:nvPr/>
        </p:nvSpPr>
        <p:spPr>
          <a:xfrm>
            <a:off x="7574399" y="4967645"/>
            <a:ext cx="6341864" cy="67508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Martel Sans Light" pitchFamily="34" charset="0"/>
                <a:ea typeface="Martel Sans Light" pitchFamily="34" charset="-122"/>
                <a:cs typeface="Martel Sans Light" pitchFamily="34" charset="-120"/>
              </a:rPr>
              <a:t>📝</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Conclusion</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The analysis above suggests that fraudulent behavior may be associated with:</a:t>
            </a:r>
            <a:endParaRPr lang="en-US" sz="1600" dirty="0"/>
          </a:p>
        </p:txBody>
      </p:sp>
      <p:sp>
        <p:nvSpPr>
          <p:cNvPr id="10" name="Text 7"/>
          <p:cNvSpPr/>
          <p:nvPr/>
        </p:nvSpPr>
        <p:spPr>
          <a:xfrm>
            <a:off x="7574399" y="5828228"/>
            <a:ext cx="6341864" cy="329922"/>
          </a:xfrm>
          <a:prstGeom prst="rect">
            <a:avLst/>
          </a:prstGeom>
          <a:noFill/>
          <a:ln/>
        </p:spPr>
        <p:txBody>
          <a:bodyPr wrap="none" lIns="0" tIns="0" rIns="0" bIns="0" rtlCol="0" anchor="t"/>
          <a:lstStyle/>
          <a:p>
            <a:pPr algn="l" marL="342900" indent="-342900">
              <a:lnSpc>
                <a:spcPts val="2550"/>
              </a:lnSpc>
              <a:buSzPct val="100000"/>
              <a:buChar char="•"/>
            </a:pPr>
            <a:r>
              <a:rPr lang="en-US" sz="1600" i="1" dirty="0">
                <a:solidFill>
                  <a:srgbClr val="D9E1FF"/>
                </a:solidFill>
                <a:latin typeface="Martel Sans Light" pitchFamily="34" charset="0"/>
                <a:ea typeface="Martel Sans Light" pitchFamily="34" charset="-122"/>
                <a:cs typeface="Martel Sans Light" pitchFamily="34" charset="-120"/>
              </a:rPr>
              <a:t>Higher claim volume</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 per provider.</a:t>
            </a:r>
            <a:endParaRPr lang="en-US" sz="1600" dirty="0"/>
          </a:p>
        </p:txBody>
      </p:sp>
      <p:sp>
        <p:nvSpPr>
          <p:cNvPr id="11" name="Text 8"/>
          <p:cNvSpPr/>
          <p:nvPr/>
        </p:nvSpPr>
        <p:spPr>
          <a:xfrm>
            <a:off x="7574399" y="6230303"/>
            <a:ext cx="6341864" cy="329922"/>
          </a:xfrm>
          <a:prstGeom prst="rect">
            <a:avLst/>
          </a:prstGeom>
          <a:noFill/>
          <a:ln/>
        </p:spPr>
        <p:txBody>
          <a:bodyPr wrap="none" lIns="0" tIns="0" rIns="0" bIns="0" rtlCol="0" anchor="t"/>
          <a:lstStyle/>
          <a:p>
            <a:pPr algn="l" marL="342900" indent="-342900">
              <a:lnSpc>
                <a:spcPts val="2550"/>
              </a:lnSpc>
              <a:buSzPct val="100000"/>
              <a:buChar char="•"/>
            </a:pPr>
            <a:r>
              <a:rPr lang="en-US" sz="1600" i="1" dirty="0">
                <a:solidFill>
                  <a:srgbClr val="D9E1FF"/>
                </a:solidFill>
                <a:latin typeface="Martel Sans Light" pitchFamily="34" charset="0"/>
                <a:ea typeface="Martel Sans Light" pitchFamily="34" charset="-122"/>
                <a:cs typeface="Martel Sans Light" pitchFamily="34" charset="-120"/>
              </a:rPr>
              <a:t>Higher average reimbursement amounts</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a:t>
            </a:r>
            <a:endParaRPr lang="en-US" sz="1600" dirty="0"/>
          </a:p>
        </p:txBody>
      </p:sp>
      <p:sp>
        <p:nvSpPr>
          <p:cNvPr id="12" name="Text 9"/>
          <p:cNvSpPr/>
          <p:nvPr/>
        </p:nvSpPr>
        <p:spPr>
          <a:xfrm>
            <a:off x="7574399" y="6632377"/>
            <a:ext cx="6341864"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D9E1FF"/>
                </a:solidFill>
                <a:latin typeface="Martel Sans Light" pitchFamily="34" charset="0"/>
                <a:ea typeface="Martel Sans Light" pitchFamily="34" charset="-122"/>
                <a:cs typeface="Martel Sans Light" pitchFamily="34" charset="-120"/>
              </a:rPr>
              <a:t>A tendency to target </a:t>
            </a:r>
            <a:pPr algn="l" indent="0" marL="0">
              <a:lnSpc>
                <a:spcPts val="2550"/>
              </a:lnSpc>
              <a:buNone/>
            </a:pPr>
            <a:r>
              <a:rPr lang="en-US" sz="1600" i="1" dirty="0">
                <a:solidFill>
                  <a:srgbClr val="D9E1FF"/>
                </a:solidFill>
                <a:latin typeface="Martel Sans Light" pitchFamily="34" charset="0"/>
                <a:ea typeface="Martel Sans Light" pitchFamily="34" charset="-122"/>
                <a:cs typeface="Martel Sans Light" pitchFamily="34" charset="-120"/>
              </a:rPr>
              <a:t>older patient demographics</a:t>
            </a:r>
            <a:pPr algn="l" indent="0" marL="0">
              <a:lnSpc>
                <a:spcPts val="2550"/>
              </a:lnSpc>
              <a:buNone/>
            </a:pPr>
            <a:r>
              <a:rPr lang="en-US" sz="1600" dirty="0">
                <a:solidFill>
                  <a:srgbClr val="D9E1FF"/>
                </a:solidFill>
                <a:latin typeface="Martel Sans Light" pitchFamily="34" charset="0"/>
                <a:ea typeface="Martel Sans Light" pitchFamily="34" charset="-122"/>
                <a:cs typeface="Martel Sans Light" pitchFamily="34" charset="-120"/>
              </a:rPr>
              <a:t>.</a:t>
            </a:r>
            <a:endParaRPr lang="en-US" sz="1600" dirty="0"/>
          </a:p>
        </p:txBody>
      </p:sp>
      <p:sp>
        <p:nvSpPr>
          <p:cNvPr id="13" name="Text 10"/>
          <p:cNvSpPr/>
          <p:nvPr/>
        </p:nvSpPr>
        <p:spPr>
          <a:xfrm>
            <a:off x="7574399" y="7147798"/>
            <a:ext cx="6341864" cy="329922"/>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2025-06-03T12:32:12Z</dcterms:created>
  <dcterms:modified xsi:type="dcterms:W3CDTF">2025-06-03T12:32:12Z</dcterms:modified>
</cp:coreProperties>
</file>